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24" r:id="rId2"/>
    <p:sldId id="302" r:id="rId3"/>
    <p:sldId id="295" r:id="rId4"/>
    <p:sldId id="345" r:id="rId5"/>
    <p:sldId id="278" r:id="rId6"/>
    <p:sldId id="300" r:id="rId7"/>
    <p:sldId id="305" r:id="rId8"/>
    <p:sldId id="301" r:id="rId9"/>
    <p:sldId id="299" r:id="rId10"/>
    <p:sldId id="326" r:id="rId11"/>
    <p:sldId id="303" r:id="rId12"/>
    <p:sldId id="327" r:id="rId13"/>
    <p:sldId id="341" r:id="rId14"/>
    <p:sldId id="342" r:id="rId15"/>
    <p:sldId id="343" r:id="rId16"/>
    <p:sldId id="344" r:id="rId17"/>
    <p:sldId id="328" r:id="rId18"/>
    <p:sldId id="325" r:id="rId19"/>
    <p:sldId id="294" r:id="rId20"/>
    <p:sldId id="330" r:id="rId21"/>
    <p:sldId id="331" r:id="rId22"/>
    <p:sldId id="332" r:id="rId23"/>
    <p:sldId id="333" r:id="rId24"/>
    <p:sldId id="334" r:id="rId25"/>
    <p:sldId id="335" r:id="rId26"/>
    <p:sldId id="336" r:id="rId27"/>
    <p:sldId id="338" r:id="rId28"/>
    <p:sldId id="337" r:id="rId29"/>
    <p:sldId id="339" r:id="rId30"/>
    <p:sldId id="340" r:id="rId31"/>
    <p:sldId id="314" r:id="rId32"/>
    <p:sldId id="279" r:id="rId33"/>
  </p:sldIdLst>
  <p:sldSz cx="9144000" cy="6858000" type="screen4x3"/>
  <p:notesSz cx="6858000" cy="9144000"/>
  <p:custShowLst>
    <p:custShow name="Custom Show 1" id="0">
      <p:sldLst>
        <p:sld r:id="rId6"/>
        <p:sld r:id="rId33"/>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lyn M Meza" initials="K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8"/>
    <p:restoredTop sz="86172"/>
  </p:normalViewPr>
  <p:slideViewPr>
    <p:cSldViewPr snapToGrid="0" snapToObjects="1">
      <p:cViewPr varScale="1">
        <p:scale>
          <a:sx n="74" d="100"/>
          <a:sy n="74" d="100"/>
        </p:scale>
        <p:origin x="1133" y="67"/>
      </p:cViewPr>
      <p:guideLst>
        <p:guide orient="horz" pos="216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98E791-2216-CC44-BE69-9E0E401F738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Book Antiqu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D52A33B9-3C96-FE41-A65B-BC87C4EE9226}"/>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Book Antiqua" charset="0"/>
                <a:ea typeface="ＭＳ Ｐゴシック" charset="-128"/>
              </a:defRPr>
            </a:lvl1pPr>
          </a:lstStyle>
          <a:p>
            <a:pPr>
              <a:defRPr/>
            </a:pPr>
            <a:fld id="{21510D95-4610-EC43-8667-B062DEA5C6E5}" type="datetimeFigureOut">
              <a:rPr lang="en-US" altLang="en-US"/>
              <a:pPr>
                <a:defRPr/>
              </a:pPr>
              <a:t>4/14/2020</a:t>
            </a:fld>
            <a:endParaRPr lang="en-US" altLang="en-US"/>
          </a:p>
        </p:txBody>
      </p:sp>
      <p:sp>
        <p:nvSpPr>
          <p:cNvPr id="4" name="Footer Placeholder 3">
            <a:extLst>
              <a:ext uri="{FF2B5EF4-FFF2-40B4-BE49-F238E27FC236}">
                <a16:creationId xmlns:a16="http://schemas.microsoft.com/office/drawing/2014/main" id="{6799F220-736C-5A40-8CFE-09733CD512CD}"/>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Book Antiqua"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C0FED69B-7D4E-CF45-8CFE-A24378DB009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Book Antiqua" charset="0"/>
                <a:ea typeface="ＭＳ Ｐゴシック" charset="-128"/>
              </a:defRPr>
            </a:lvl1pPr>
          </a:lstStyle>
          <a:p>
            <a:pPr>
              <a:defRPr/>
            </a:pPr>
            <a:fld id="{D6E92A35-A9B4-AE48-AF49-6C38F461EF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4937D-8BD1-2245-BFBF-3F931BB9FF5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DA5CADA2-FA82-7843-99A8-27ADFBFACC6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98D0013C-67A0-9D44-8330-531F0F6E62C6}" type="datetimeFigureOut">
              <a:rPr lang="en-US" altLang="en-US"/>
              <a:pPr>
                <a:defRPr/>
              </a:pPr>
              <a:t>4/14/2020</a:t>
            </a:fld>
            <a:endParaRPr lang="en-US" altLang="en-US"/>
          </a:p>
        </p:txBody>
      </p:sp>
      <p:sp>
        <p:nvSpPr>
          <p:cNvPr id="4" name="Slide Image Placeholder 3">
            <a:extLst>
              <a:ext uri="{FF2B5EF4-FFF2-40B4-BE49-F238E27FC236}">
                <a16:creationId xmlns:a16="http://schemas.microsoft.com/office/drawing/2014/main" id="{CEB4430F-FC2E-DC45-B721-0574D62CE5D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BA2EB97-14B5-4345-ADB9-D8C6D2B6098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2F9EA6-15F7-CE45-94F9-979D0190645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7775EE4A-AB2D-0641-AAB0-55DC916B57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686ED788-896F-5B4B-BCCF-F8DD728661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wl.purdue.edu/owl/research_and_citation/chicago_manual_17th_edition/cmos_formatting_and_style_guide/chicago_manual_of_style_17th_edition.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E080505-7980-2743-A4E7-7C3FDC7BC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3EBBC56B-2201-FC45-8BE5-202960DFF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Chicago</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Notes and Bibliography Formatting and Style Guide.</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This PowerPoint presentation is designed to introduce your students to the basics of Chicago</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notes and bibliography formatting and style. You might want to supplement the presentation with more detailed information posted on the Purdue OWL: </a:t>
            </a:r>
            <a:r>
              <a:rPr lang="en-US" dirty="0">
                <a:hlinkClick r:id="rId3"/>
              </a:rPr>
              <a:t>https://owl.purdue.edu/owl/research_and_citation/chicago_manual_17th_edition/cmos_formatting_and_style_guide/chicago_manual_of_style_17th_edition.html</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 </a:t>
            </a: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ea typeface="ＭＳ Ｐゴシック" panose="020B0600070205080204" pitchFamily="34" charset="-128"/>
              </a:rPr>
              <a:t>Revising Author: Ryan </a:t>
            </a:r>
            <a:r>
              <a:rPr lang="en-US" altLang="en-US" dirty="0" err="1">
                <a:ea typeface="ＭＳ Ｐゴシック" panose="020B0600070205080204" pitchFamily="34" charset="-128"/>
              </a:rPr>
              <a:t>Schnurr</a:t>
            </a:r>
            <a:r>
              <a:rPr lang="en-US" altLang="en-US" dirty="0">
                <a:ea typeface="ＭＳ Ｐゴシック" panose="020B0600070205080204" pitchFamily="34" charset="-128"/>
              </a:rPr>
              <a:t>, 2017</a:t>
            </a:r>
          </a:p>
        </p:txBody>
      </p:sp>
      <p:sp>
        <p:nvSpPr>
          <p:cNvPr id="16387" name="Slide Number Placeholder 3">
            <a:extLst>
              <a:ext uri="{FF2B5EF4-FFF2-40B4-BE49-F238E27FC236}">
                <a16:creationId xmlns:a16="http://schemas.microsoft.com/office/drawing/2014/main" id="{19044867-65C8-1945-BA86-1A6A44D0C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B467FCE-DF4D-9A4A-AEF5-EC841F913A54}"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595242CF-2907-804E-8FB4-4B74DD544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5EC7989-6C98-EF40-B262-45AAD9EB8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Page numbers begin on the first page of text, with Arabic numeral 1, either flush right in the header, centered in the header, or centered in the footer.</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All text should be double-spaced, with no break between sections.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following exceptions apply: single-spaced block quotations, table titles, and figure captions. </a:t>
            </a:r>
            <a:br>
              <a:rPr lang="en-US" altLang="en-US" dirty="0">
                <a:latin typeface="Arial" panose="020B0604020202020204" pitchFamily="34" charset="0"/>
                <a:ea typeface="ＭＳ Ｐゴシック" panose="020B0600070205080204" pitchFamily="34" charset="-128"/>
              </a:rPr>
            </a:b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Footnotes and endnotes are single-spaced.</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Sources used in the paper should be identified in footnotes and in the bibliography.</a:t>
            </a:r>
          </a:p>
        </p:txBody>
      </p:sp>
      <p:sp>
        <p:nvSpPr>
          <p:cNvPr id="34819" name="Slide Number Placeholder 3">
            <a:extLst>
              <a:ext uri="{FF2B5EF4-FFF2-40B4-BE49-F238E27FC236}">
                <a16:creationId xmlns:a16="http://schemas.microsoft.com/office/drawing/2014/main" id="{D14E47E8-B72B-544D-BA59-B6C2AC9338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FB7C9671-6C60-C94A-8E78-883B12C4ACC3}"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49705453-0F00-F246-B2E4-60641F7A8C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ACE00ACB-6EC7-A649-AB1F-FEE40D1820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Longer papers, such as research papers, may require the author to divide the paper into sections using subheadings. Chicago allows you to devise your own format but privileges consistency. Put an extra line space before and after subheads and avoid ending them with periods. </a:t>
            </a:r>
            <a:endParaRPr lang="en-US" altLang="en-US" sz="1000">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B6CBC937-C1B7-CC4E-B348-A0C68343F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7D05653-F3AB-5A4F-BF92-5DEBCE0DD68B}"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B2ABD8-DB5A-354C-9C31-54FF7AA6F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034F6AB-CF8E-7B4F-9D6A-E54E3326D6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D293B1DF-7ABE-BA45-9BEB-DC909D62E2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F7854498-AC58-F949-8315-406B3C63417D}"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8359566-CE02-DB49-934E-DE6CD680E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225AD4B2-7EA5-DD4B-A53A-E9C48C46BF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6C475FFF-1B0F-9140-A3A7-C165D48AB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D45C22E7-67FC-BB49-B3A6-8ECBA6823CCC}"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C070808C-3088-8E40-8C11-77AA2461F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7BC0CA75-6C71-7F40-9CF5-94B5AE682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48B2E2C8-54C9-C448-BA39-A73FFE0D8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AABCE8A8-69D2-2E4B-85A8-B5910B42C6F7}"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1C0C233-6BD2-9C4E-B214-12512C685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DB3E7234-5491-274D-B64E-77AB2D226B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D96FBC35-1EB3-2D4C-B1B1-54BF66B390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AA6E3351-12F9-BB43-B900-48B7163E2ED6}"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FFC73C11-2A6F-4641-B47D-5A957BA9F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79155460-BCC4-8C49-9EF6-158FB8EB7F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30CDC57F-5A22-994E-8FA9-7CD4AC27FE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DE0D7182-D451-B549-8B0D-0D42640BCD55}"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25E4440-7734-1245-B66E-36B9CE135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EC391345-3D60-3B49-A232-C3184C8500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first page of your back matter, your comprehensive list of sources cited, should be labeled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Bibliography.</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Leave two blank lines between the word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Bibliography</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and your first entry. One blank line should be left between remaining entries, which should be listed in letter-by-letter alphabetical order according to the first word in each entry. </a:t>
            </a:r>
            <a:br>
              <a:rPr lang="en-US" altLang="ja-JP" dirty="0">
                <a:latin typeface="Arial" panose="020B0604020202020204" pitchFamily="34" charset="0"/>
                <a:ea typeface="ＭＳ Ｐゴシック" panose="020B0600070205080204" pitchFamily="34" charset="-128"/>
              </a:rPr>
            </a:br>
            <a:br>
              <a:rPr lang="en-US" altLang="ja-JP" dirty="0">
                <a:latin typeface="Arial" panose="020B0604020202020204" pitchFamily="34" charset="0"/>
                <a:ea typeface="ＭＳ Ｐゴシック" panose="020B0600070205080204" pitchFamily="34" charset="-128"/>
              </a:rPr>
            </a:br>
            <a:r>
              <a:rPr lang="en-US" altLang="ja-JP" dirty="0">
                <a:latin typeface="Arial" panose="020B0604020202020204" pitchFamily="34" charset="0"/>
                <a:ea typeface="ＭＳ Ｐゴシック" panose="020B0600070205080204" pitchFamily="34" charset="-128"/>
              </a:rPr>
              <a:t>Sources you consulted but did not directly cite may or may not be included (consult your instructor). </a:t>
            </a:r>
            <a:endParaRPr lang="en-US" altLang="ja-JP" sz="1000"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DC0AAE2F-E96C-B94B-B520-D455DC432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267C9A10-2D66-CB45-9C3F-C9408C6D4B1F}"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E8C895EE-D13F-0D4B-BB52-3366855083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4A6A186D-A494-294B-A106-AF5A7103C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“Ethics, copyright laws, and courtesy to readers require authors to identify the sources of direct quotation or paraphrases and of any facts or opinions not generally known or easily checked” (The University of Chicago 2017, 14.1). </a:t>
            </a:r>
            <a:br>
              <a:rPr lang="en-US" altLang="en-US" dirty="0">
                <a:latin typeface="Arial" panose="020B0604020202020204" pitchFamily="34" charset="0"/>
                <a:ea typeface="ＭＳ Ｐゴシック" panose="020B0600070205080204" pitchFamily="34" charset="-128"/>
                <a:cs typeface="Arial" panose="020B0604020202020204" pitchFamily="34" charset="0"/>
              </a:rPr>
            </a:b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In other words, regulation of stylistics and document format, in-text citations, and end-of-text citations is important for avoiding plagiarism, building author credibility, and facilitating scholastic discourse—not necessarily in that order. Consistency and readability are of the utmost importance in this regard.</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Chicago</a:t>
            </a:r>
            <a:r>
              <a:rPr lang="ja-JP"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s Notes and Bibliography style is recommended for those in the humanities and some social sciences. It requires using notes to cite sources and/or to provide relevant commentary. </a:t>
            </a:r>
            <a:r>
              <a:rPr lang="en-US" altLang="ja-JP" i="1" dirty="0">
                <a:latin typeface="Arial" panose="020B0604020202020204" pitchFamily="34" charset="0"/>
                <a:ea typeface="ＭＳ Ｐゴシック" panose="020B0600070205080204" pitchFamily="34" charset="-128"/>
                <a:cs typeface="Arial" panose="020B0604020202020204" pitchFamily="34" charset="0"/>
              </a:rPr>
              <a:t>Each source that shows up in the text must have a corresponding entry in the references list at the end of the paper</a:t>
            </a:r>
            <a:r>
              <a:rPr lang="en-US" altLang="ja-JP" dirty="0">
                <a:latin typeface="Arial" panose="020B0604020202020204" pitchFamily="34" charset="0"/>
                <a:ea typeface="ＭＳ Ｐゴシック" panose="020B0600070205080204" pitchFamily="34" charset="-128"/>
                <a:cs typeface="Arial" panose="020B0604020202020204" pitchFamily="34" charset="0"/>
              </a:rPr>
              <a:t>. </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6E8912E8-7555-B240-93EB-8E30CC657A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16B810E-9465-4842-AFA0-F3CB423D465F}"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4A09C233-93CC-F349-9387-12E0EBC4D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DAEA669-21C6-CB4D-99F3-AA12971E7F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dirty="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6E7FC340-8177-4149-8944-E881FBDB1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A6A89CEC-4C48-2446-B9BD-F19311246179}"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EF69F86-B19C-6B4E-B3B3-CC5583A662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251D0C1F-C53C-7B46-BC21-21F099A5A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ja-JP" i="1">
                <a:latin typeface="Arial" panose="020B0604020202020204" pitchFamily="34" charset="0"/>
                <a:ea typeface="ＭＳ Ｐゴシック" panose="020B0600070205080204" pitchFamily="34" charset="-128"/>
              </a:rPr>
              <a:t>The Chicago Manual of Style</a:t>
            </a:r>
            <a:r>
              <a:rPr lang="en-US" altLang="ja-JP">
                <a:latin typeface="Arial" panose="020B0604020202020204" pitchFamily="34" charset="0"/>
                <a:ea typeface="ＭＳ Ｐゴシック" panose="020B0600070205080204" pitchFamily="34" charset="-128"/>
              </a:rPr>
              <a:t>, seventeenth edition, published by the University of Chicago Press, is a reference book that covers the publishing process, style and usage, and two systems of documentation: notes and bibliography and author-date references. It is geared toward publishing professionals and is the source of documentation guidelines in this presentation, which will focus on the notes and bibliography style documentation. </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Chicago Style formatting is often used in the humanities, especially in literature, history, and the arts, and in some academic and trade publishing.</a:t>
            </a:r>
          </a:p>
        </p:txBody>
      </p:sp>
      <p:sp>
        <p:nvSpPr>
          <p:cNvPr id="18435" name="Slide Number Placeholder 3">
            <a:extLst>
              <a:ext uri="{FF2B5EF4-FFF2-40B4-BE49-F238E27FC236}">
                <a16:creationId xmlns:a16="http://schemas.microsoft.com/office/drawing/2014/main" id="{CD70A8E0-13C8-2D44-8AA7-57D013451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CBA07A3D-6129-9843-8A05-B0E1E4F3A772}"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7F9A86B-E49E-AA4F-8657-C9859744B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45813FCE-7FBC-4645-A016-C11F1D4BE3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dirty="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5445E780-C30B-6942-9014-E1675CAEF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21AF46A9-851A-1B4F-B2EA-BE5611789359}"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816EE56C-59BE-034B-80A5-59BE3EB636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FCA6AFF9-F80B-1B44-A3CF-8E7E91BD4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88F8D13B-B756-2F4A-8BB2-618E1BB3BB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D169E0EA-2EB0-4148-A10A-686CEC9572B8}"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39D04205-F6EE-1B41-B99A-DCB3E9E5B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BF8524C2-6D05-0843-B522-2684244FC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for electronic sources. An example of a bibliographic citation with a stable </a:t>
            </a:r>
            <a:r>
              <a:rPr lang="en-US" altLang="en-US" dirty="0" err="1">
                <a:latin typeface="Arial" panose="020B0604020202020204" pitchFamily="34" charset="0"/>
                <a:ea typeface="ＭＳ Ｐゴシック" panose="020B0600070205080204" pitchFamily="34" charset="-128"/>
              </a:rPr>
              <a:t>url</a:t>
            </a:r>
            <a:r>
              <a:rPr lang="en-US" altLang="en-US" dirty="0">
                <a:latin typeface="Arial" panose="020B0604020202020204" pitchFamily="34" charset="0"/>
                <a:ea typeface="ＭＳ Ｐゴシック" panose="020B0600070205080204" pitchFamily="34" charset="-128"/>
              </a:rPr>
              <a:t> is as follows: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Ede, Lisa and Andrea A. Lunsford.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Collaboration and Concepts of Authorship.</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t>
            </a:r>
            <a:r>
              <a:rPr lang="en-US" altLang="ja-JP" i="1" dirty="0">
                <a:latin typeface="Arial" panose="020B0604020202020204" pitchFamily="34" charset="0"/>
                <a:ea typeface="ＭＳ Ｐゴシック" panose="020B0600070205080204" pitchFamily="34" charset="-128"/>
              </a:rPr>
              <a:t>PMLA </a:t>
            </a:r>
            <a:r>
              <a:rPr lang="en-US" altLang="ja-JP" dirty="0">
                <a:latin typeface="Arial" panose="020B0604020202020204" pitchFamily="34" charset="0"/>
                <a:ea typeface="ＭＳ Ｐゴシック" panose="020B0600070205080204" pitchFamily="34" charset="-128"/>
              </a:rPr>
              <a:t>116, no. 2 (March 2001): 354-69.</a:t>
            </a:r>
          </a:p>
          <a:p>
            <a:pPr eaLnBrk="1" hangingPunct="1">
              <a:spcBef>
                <a:spcPct val="0"/>
              </a:spcBef>
            </a:pPr>
            <a:r>
              <a:rPr lang="en-US" altLang="ja-JP" dirty="0">
                <a:latin typeface="Arial" panose="020B0604020202020204" pitchFamily="34" charset="0"/>
                <a:ea typeface="ＭＳ Ｐゴシック" panose="020B0600070205080204" pitchFamily="34" charset="-128"/>
              </a:rPr>
              <a:t>	http://</a:t>
            </a:r>
            <a:r>
              <a:rPr lang="en-US" altLang="ja-JP" dirty="0" err="1">
                <a:latin typeface="Arial" panose="020B0604020202020204" pitchFamily="34" charset="0"/>
                <a:ea typeface="ＭＳ Ｐゴシック" panose="020B0600070205080204" pitchFamily="34" charset="-128"/>
              </a:rPr>
              <a:t>www.jstor.org</a:t>
            </a:r>
            <a:r>
              <a:rPr lang="en-US" altLang="ja-JP" dirty="0">
                <a:latin typeface="Arial" panose="020B0604020202020204" pitchFamily="34" charset="0"/>
                <a:ea typeface="ＭＳ Ｐゴシック" panose="020B0600070205080204" pitchFamily="34" charset="-128"/>
              </a:rPr>
              <a:t>/stable/463522.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7D273580-3B2E-CA4A-BC4A-99D2E4B44F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5C13CD02-D59F-6D40-8DA1-ADC8360663B9}"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087D227A-ADD2-A842-8EFB-14199E107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9BC19C2A-CA20-9B40-9FA4-67CBA3D707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89B9BC67-87F0-A340-8BE5-E3B2016246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BFF5188-D54D-D149-BB03-4023E6499138}"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B4EBF6A5-62D0-8C44-B950-13F4316DB8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0A12E8BF-6B8A-7B42-ABAD-5390E4F9C6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8FB0A854-0B66-7F41-8A3C-5CD1FCE1F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373F0B51-FA71-0444-ADB8-6D413BF66531}"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B414649D-39EB-BE40-A6AF-D1DF203E5E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3E159D87-72EA-E643-9B6D-46A91FF8AB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8C7CBF6C-DD0C-3D43-A3FD-937D014C63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29C08E4C-D70E-634F-864C-EE5AE91CCE44}"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F3C443A6-8750-1D4D-9DF0-294A27784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CB7F3266-1573-0947-80E6-40DBBD0CAB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FC1AFFA7-F695-A641-B835-42584AC4B8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4D5814B-1132-7F48-A3AD-B83145D86891}"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5567F9C8-9DFA-CD48-AB9F-A8768BFA6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AA789A1B-E39B-AC4F-A81E-B3BA1729FF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bibliographic citation for Dean</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work would look as follows: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Dean, Jodi. </a:t>
            </a:r>
            <a:r>
              <a:rPr lang="en-US" altLang="en-US" i="1" dirty="0">
                <a:latin typeface="Arial" panose="020B0604020202020204" pitchFamily="34" charset="0"/>
                <a:ea typeface="ＭＳ Ｐゴシック" panose="020B0600070205080204" pitchFamily="34" charset="-128"/>
              </a:rPr>
              <a:t>Democracy and Other Neoliberal Fantasies: Communicative Capitalism and Left Politics</a:t>
            </a:r>
            <a:r>
              <a:rPr lang="en-US" altLang="en-US" dirty="0">
                <a:latin typeface="Arial" panose="020B0604020202020204" pitchFamily="34" charset="0"/>
                <a:ea typeface="ＭＳ Ｐゴシック" panose="020B0600070205080204" pitchFamily="34" charset="-128"/>
              </a:rPr>
              <a:t>. </a:t>
            </a:r>
          </a:p>
          <a:p>
            <a:pPr eaLnBrk="1" hangingPunct="1">
              <a:spcBef>
                <a:spcPct val="0"/>
              </a:spcBef>
            </a:pPr>
            <a:r>
              <a:rPr lang="en-US" altLang="en-US">
                <a:latin typeface="Arial" panose="020B0604020202020204" pitchFamily="34" charset="0"/>
                <a:ea typeface="ＭＳ Ｐゴシック" panose="020B0600070205080204" pitchFamily="34" charset="-128"/>
              </a:rPr>
              <a:t>	Durham</a:t>
            </a:r>
            <a:r>
              <a:rPr lang="en-US" altLang="en-US" dirty="0">
                <a:latin typeface="Arial" panose="020B0604020202020204" pitchFamily="34" charset="0"/>
                <a:ea typeface="ＭＳ Ｐゴシック" panose="020B0600070205080204" pitchFamily="34" charset="-128"/>
              </a:rPr>
              <a:t>: Duke University Press, 2009.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For additional examples of note and bibliographic citations for a variety of media, please see http://</a:t>
            </a:r>
            <a:r>
              <a:rPr lang="en-US" altLang="en-US" dirty="0" err="1">
                <a:latin typeface="Arial" panose="020B0604020202020204" pitchFamily="34" charset="0"/>
                <a:ea typeface="ＭＳ Ｐゴシック" panose="020B0600070205080204" pitchFamily="34" charset="-128"/>
              </a:rPr>
              <a:t>owl.english.purdue.edu</a:t>
            </a:r>
            <a:r>
              <a:rPr lang="en-US" altLang="en-US" dirty="0">
                <a:latin typeface="Arial" panose="020B0604020202020204" pitchFamily="34" charset="0"/>
                <a:ea typeface="ＭＳ Ｐゴシック" panose="020B0600070205080204" pitchFamily="34" charset="-128"/>
              </a:rPr>
              <a:t>/owl/resource/717/01/, especially the CMS NB Sample paper, http://</a:t>
            </a:r>
            <a:r>
              <a:rPr lang="en-US" altLang="en-US" dirty="0" err="1">
                <a:latin typeface="Arial" panose="020B0604020202020204" pitchFamily="34" charset="0"/>
                <a:ea typeface="ＭＳ Ｐゴシック" panose="020B0600070205080204" pitchFamily="34" charset="-128"/>
              </a:rPr>
              <a:t>owl.english.purdue.edu</a:t>
            </a:r>
            <a:r>
              <a:rPr lang="en-US" altLang="en-US" dirty="0">
                <a:latin typeface="Arial" panose="020B0604020202020204" pitchFamily="34" charset="0"/>
                <a:ea typeface="ＭＳ Ｐゴシック" panose="020B0600070205080204" pitchFamily="34" charset="-128"/>
              </a:rPr>
              <a:t>/owl/resource/717/10/.</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8FED7BB3-F621-F144-BB8A-93307E363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DE1667CB-2769-E744-ABC9-621FBE0F0D08}"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BA49ECDC-FDE3-8147-B0EC-EB11754A6F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FC67CF05-E4DB-234B-A20C-189B1D13B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499DDE84-E9D6-D342-A498-8DF4E9BC6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F3A3123-7342-6A49-8050-83BA43687C05}"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BA4F561D-411B-444D-B6D3-D9018B9EBD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D20A26EC-0556-164D-A6B3-4E5A27319F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in-text note citation for Kant, here, is an example of a reprinted work. It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complementary bibliographic entry would look as follows: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Kant, Immanuel.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An Answer to the Question: What is Enlightenment?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In </a:t>
            </a:r>
            <a:r>
              <a:rPr lang="en-US" altLang="ja-JP" i="1" dirty="0">
                <a:latin typeface="Arial" panose="020B0604020202020204" pitchFamily="34" charset="0"/>
                <a:ea typeface="ＭＳ Ｐゴシック" panose="020B0600070205080204" pitchFamily="34" charset="-128"/>
              </a:rPr>
              <a:t>Perpetual Peace and Other Essays</a:t>
            </a:r>
            <a:r>
              <a:rPr lang="en-US" altLang="ja-JP" dirty="0">
                <a:latin typeface="Arial" panose="020B0604020202020204" pitchFamily="34" charset="0"/>
                <a:ea typeface="ＭＳ Ｐゴシック" panose="020B0600070205080204" pitchFamily="34" charset="-128"/>
              </a:rPr>
              <a:t>, 41-48. Translated by Ted Humphrey.</a:t>
            </a:r>
          </a:p>
          <a:p>
            <a:pPr eaLnBrk="1" hangingPunct="1">
              <a:spcBef>
                <a:spcPct val="0"/>
              </a:spcBef>
            </a:pPr>
            <a:r>
              <a:rPr lang="en-US" altLang="ja-JP" dirty="0">
                <a:latin typeface="Arial" panose="020B0604020202020204" pitchFamily="34" charset="0"/>
                <a:ea typeface="ＭＳ Ｐゴシック" panose="020B0600070205080204" pitchFamily="34" charset="-128"/>
              </a:rPr>
              <a:t>	1784. Reprint, Indianapolis: Hackett, 1983.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C14A36B1-2C57-134C-8708-AA13E9D87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8D81F4A8-908E-7046-AF9E-47B978F425E6}"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A3626D5-BF41-B444-A720-EC9919F09D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4BD41D67-C42B-7E43-A5B4-15ECD4FA2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Chicago that students need to be aware of—stylistics and document format, in-text citations (notes), and end-of-text citations (bibliography). The following slides provide detailed explanations regarding each area.</a:t>
            </a:r>
          </a:p>
        </p:txBody>
      </p:sp>
      <p:sp>
        <p:nvSpPr>
          <p:cNvPr id="20483" name="Slide Number Placeholder 3">
            <a:extLst>
              <a:ext uri="{FF2B5EF4-FFF2-40B4-BE49-F238E27FC236}">
                <a16:creationId xmlns:a16="http://schemas.microsoft.com/office/drawing/2014/main" id="{43DAE592-6378-9947-9529-49C704A63F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088570F-B448-9C48-8D3B-86472160620E}"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8C8D1349-6DF4-F14D-863F-1859E3814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D9A303DD-BC35-4447-A5BD-AD33B3CC7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75779" name="Slide Number Placeholder 3">
            <a:extLst>
              <a:ext uri="{FF2B5EF4-FFF2-40B4-BE49-F238E27FC236}">
                <a16:creationId xmlns:a16="http://schemas.microsoft.com/office/drawing/2014/main" id="{451C99D7-F3B0-CF48-A049-487E45869B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79B5C058-4225-164E-9699-3F0E68F6DC1E}"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B9ED532C-AF6B-D241-9522-F0F9DB7ED4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EC17A76D-4130-1A47-BD5B-3B95CD877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77827" name="Slide Number Placeholder 3">
            <a:extLst>
              <a:ext uri="{FF2B5EF4-FFF2-40B4-BE49-F238E27FC236}">
                <a16:creationId xmlns:a16="http://schemas.microsoft.com/office/drawing/2014/main" id="{9D428ACE-4D1C-8046-B147-6F5C7539ED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C14C43C3-B97B-2E4B-8B3E-9585DA53132B}"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457C16B8-06A1-434D-9C3C-CC427B3C54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CD6D1C7D-47E2-1044-9F2A-7415B5A94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Kate L. </a:t>
            </a:r>
            <a:r>
              <a:rPr lang="en-US" altLang="ja-JP" dirty="0" err="1">
                <a:latin typeface="Arial" panose="020B0604020202020204" pitchFamily="34" charset="0"/>
                <a:ea typeface="ＭＳ Ｐゴシック" panose="020B0600070205080204" pitchFamily="34" charset="-128"/>
              </a:rPr>
              <a:t>Turabian</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a:t>
            </a:r>
            <a:r>
              <a:rPr lang="en-US" altLang="ja-JP" i="1" dirty="0">
                <a:latin typeface="Arial" panose="020B0604020202020204" pitchFamily="34" charset="0"/>
                <a:ea typeface="ＭＳ Ｐゴシック" panose="020B0600070205080204" pitchFamily="34" charset="-128"/>
              </a:rPr>
              <a:t>A Manual for Writers of Research Papers</a:t>
            </a:r>
            <a:r>
              <a:rPr lang="en-US" altLang="ja-JP"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Theses</a:t>
            </a:r>
            <a:r>
              <a:rPr lang="en-US" altLang="ja-JP"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and Dissertations</a:t>
            </a:r>
            <a:r>
              <a:rPr lang="en-US" altLang="ja-JP" dirty="0">
                <a:latin typeface="Arial" panose="020B0604020202020204" pitchFamily="34" charset="0"/>
                <a:ea typeface="ＭＳ Ｐゴシック" panose="020B0600070205080204" pitchFamily="34" charset="-128"/>
              </a:rPr>
              <a:t>, eighth edition, presents Chicago style for students and researchers. It is the source for some specific guidelines in this presentation pertaining to students and teachers. </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It should be noted that the previous (eighth) edition of </a:t>
            </a:r>
            <a:r>
              <a:rPr lang="en-US" altLang="ja-JP" dirty="0" err="1">
                <a:latin typeface="Arial" panose="020B0604020202020204" pitchFamily="34" charset="0"/>
                <a:ea typeface="ＭＳ Ｐゴシック" panose="020B0600070205080204" pitchFamily="34" charset="-128"/>
              </a:rPr>
              <a:t>Turabian’s</a:t>
            </a:r>
            <a:r>
              <a:rPr lang="en-US" altLang="ja-JP" dirty="0">
                <a:latin typeface="Arial" panose="020B0604020202020204" pitchFamily="34" charset="0"/>
                <a:ea typeface="ＭＳ Ｐゴシック" panose="020B0600070205080204" pitchFamily="34" charset="-128"/>
              </a:rPr>
              <a:t> work conforms to the 16</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 of the </a:t>
            </a:r>
            <a:r>
              <a:rPr lang="en-US" altLang="ja-JP" i="1" dirty="0">
                <a:latin typeface="Arial" panose="020B0604020202020204" pitchFamily="34" charset="0"/>
                <a:ea typeface="ＭＳ Ｐゴシック" panose="020B0600070205080204" pitchFamily="34" charset="-128"/>
              </a:rPr>
              <a:t>CMOS</a:t>
            </a:r>
            <a:r>
              <a:rPr lang="en-US" altLang="ja-JP" dirty="0">
                <a:latin typeface="Arial" panose="020B0604020202020204" pitchFamily="34" charset="0"/>
                <a:ea typeface="ＭＳ Ｐゴシック" panose="020B0600070205080204" pitchFamily="34" charset="-128"/>
              </a:rPr>
              <a:t>, not the current 17</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a:t>
            </a:r>
          </a:p>
        </p:txBody>
      </p:sp>
      <p:sp>
        <p:nvSpPr>
          <p:cNvPr id="22531" name="Slide Number Placeholder 3">
            <a:extLst>
              <a:ext uri="{FF2B5EF4-FFF2-40B4-BE49-F238E27FC236}">
                <a16:creationId xmlns:a16="http://schemas.microsoft.com/office/drawing/2014/main" id="{C825FA73-7ACB-A249-9DCC-067022A06E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DAF9F2B-559B-DA4E-83EA-1AA89A15391A}"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3B9EEE59-A1A4-BA4D-87EC-524E84A38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C3A0C58D-EB5F-494B-A8BC-AD32732E80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17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a:t>
            </a:r>
            <a:r>
              <a:rPr lang="en-US" altLang="en-US" i="1">
                <a:latin typeface="Arial" panose="020B0604020202020204" pitchFamily="34" charset="0"/>
                <a:ea typeface="ＭＳ Ｐゴシック" panose="020B0600070205080204" pitchFamily="34" charset="-128"/>
              </a:rPr>
              <a:t>The</a:t>
            </a:r>
            <a:r>
              <a:rPr lang="en-US" altLang="en-US">
                <a:latin typeface="Arial" panose="020B0604020202020204" pitchFamily="34" charset="0"/>
                <a:ea typeface="ＭＳ Ｐゴシック" panose="020B0600070205080204" pitchFamily="34" charset="-128"/>
              </a:rPr>
              <a:t> </a:t>
            </a:r>
            <a:r>
              <a:rPr lang="en-US" altLang="en-US" i="1">
                <a:latin typeface="Arial" panose="020B0604020202020204" pitchFamily="34" charset="0"/>
                <a:ea typeface="ＭＳ Ｐゴシック" panose="020B0600070205080204" pitchFamily="34" charset="-128"/>
              </a:rPr>
              <a:t>Chicago Manual of Style</a:t>
            </a:r>
            <a:r>
              <a:rPr lang="en-US" altLang="en-US">
                <a:latin typeface="Arial" panose="020B0604020202020204" pitchFamily="34" charset="0"/>
                <a:ea typeface="ＭＳ Ｐゴシック" panose="020B0600070205080204" pitchFamily="34" charset="-128"/>
              </a:rPr>
              <a:t>: how to format a paper and manage source citations (known as “documentation” in previous issues of </a:t>
            </a:r>
            <a:r>
              <a:rPr lang="en-US" altLang="en-US" i="1">
                <a:latin typeface="Arial" panose="020B0604020202020204" pitchFamily="34" charset="0"/>
                <a:ea typeface="ＭＳ Ｐゴシック" panose="020B0600070205080204" pitchFamily="34" charset="-128"/>
              </a:rPr>
              <a:t>CMOS</a:t>
            </a:r>
            <a:r>
              <a:rPr lang="en-US" altLang="en-US">
                <a:latin typeface="Arial" panose="020B0604020202020204" pitchFamily="34" charset="0"/>
                <a:ea typeface="ＭＳ Ｐゴシック" panose="020B0600070205080204" pitchFamily="34" charset="-128"/>
              </a:rPr>
              <a:t>), both in-text and at the end of the document.</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486224A-0E75-5B41-9EE9-A862DBBFB3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89A6B9A1-FE6D-0244-962A-F37ACD44832C}"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C4EF563-550F-7D4F-9FD2-95FDF0F13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382AF5A7-73E7-EA42-A140-476AD7DA4C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a:t>
            </a:r>
            <a:r>
              <a:rPr lang="en-US" altLang="ja-JP">
                <a:latin typeface="Arial" panose="020B0604020202020204" pitchFamily="34" charset="0"/>
                <a:ea typeface="ＭＳ Ｐゴシック" panose="020B0600070205080204" pitchFamily="34" charset="-128"/>
              </a:rPr>
              <a:t>PowerPoint presentation reflects the most recent guidelines for paper formatting, in-text citations, and documentation, available in the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of </a:t>
            </a:r>
            <a:r>
              <a:rPr lang="en-US" altLang="ja-JP" i="1">
                <a:latin typeface="Arial" panose="020B0604020202020204" pitchFamily="34" charset="0"/>
                <a:ea typeface="ＭＳ Ｐゴシック" panose="020B0600070205080204" pitchFamily="34" charset="-128"/>
              </a:rPr>
              <a:t>The</a:t>
            </a:r>
            <a:r>
              <a:rPr lang="en-US" altLang="ja-JP">
                <a:latin typeface="Arial" panose="020B0604020202020204" pitchFamily="34" charset="0"/>
                <a:ea typeface="ＭＳ Ｐゴシック" panose="020B0600070205080204" pitchFamily="34" charset="-128"/>
              </a:rPr>
              <a:t> </a:t>
            </a:r>
            <a:r>
              <a:rPr lang="en-US" altLang="ja-JP" i="1">
                <a:latin typeface="Arial" panose="020B0604020202020204" pitchFamily="34" charset="0"/>
                <a:ea typeface="ＭＳ Ｐゴシック" panose="020B0600070205080204" pitchFamily="34" charset="-128"/>
              </a:rPr>
              <a:t>Chicago Manual of Style</a:t>
            </a:r>
            <a:r>
              <a:rPr lang="en-US" altLang="ja-JP">
                <a:latin typeface="Arial" panose="020B0604020202020204" pitchFamily="34" charset="0"/>
                <a:ea typeface="ＭＳ Ｐゴシック" panose="020B0600070205080204" pitchFamily="34" charset="-128"/>
              </a:rPr>
              <a:t>.</a:t>
            </a:r>
          </a:p>
          <a:p>
            <a:pPr eaLnBrk="1" hangingPunct="1">
              <a:spcBef>
                <a:spcPct val="0"/>
              </a:spcBef>
            </a:pPr>
            <a:endParaRPr lang="en-US" altLang="ja-JP">
              <a:latin typeface="Arial" panose="020B0604020202020204" pitchFamily="34" charset="0"/>
              <a:ea typeface="ＭＳ Ｐゴシック" panose="020B0600070205080204" pitchFamily="34" charset="-128"/>
            </a:endParaRPr>
          </a:p>
          <a:p>
            <a:pPr eaLnBrk="1" hangingPunct="1">
              <a:spcBef>
                <a:spcPct val="0"/>
              </a:spcBef>
            </a:pPr>
            <a:r>
              <a:rPr lang="en-US" altLang="ja-JP">
                <a:latin typeface="Arial" panose="020B0604020202020204" pitchFamily="34" charset="0"/>
                <a:ea typeface="ＭＳ Ｐゴシック" panose="020B0600070205080204" pitchFamily="34" charset="-128"/>
              </a:rPr>
              <a:t>For a complete list of changes in the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visit http://www.chicagomanualofstyle.org/help-tools/what-s-new.html</a:t>
            </a: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F56502FF-A9DB-634B-B632-2B792242B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31B550F8-C9F8-2346-A49E-7B9164C337CB}"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9B6C3F08-576E-4D4B-976C-E83A530577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1CDE4159-0BFF-B241-BDC7-3F23EF3E5F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Chicago formatting and citation style may have small exceptions, as may journals in the field. These instructor or journal-specific guidelines should always supersede the more general recommendations of the manual.</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B602CBB4-3AF8-B549-9F57-1DB21CEF1E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10B1D060-51B7-7A43-8E29-4EC2789053EE}"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D4DC8E4-02DA-9C42-9E08-E9EBA5222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737D65D7-1524-F44D-A7C3-B52B61C0D8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presents the general format of a Chicago-style paper:</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text should be typed and printed on standard-sized paper (8.5</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x 11</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should include consistent margins of no less than 1</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no greater than 1.5</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on all sides.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Chicago recommends a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readable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font, such as Times New Roman or Palatino, and prefers that works be written in 12 pt. (although they will accept 10 pt.).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All text in the paper is to be double-spaced with the exception of the following items, which are to be single-spaced: block quotations, table titles and figure captions, footnotes or endnotes, and bibliography or reference list entries.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Only one space should follow end-of-sentence punctuation.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Page numbers should begin on the first page of text (not on the title page) and should be written in Arabic numerals beginning. Page numbers can be placed in one of three locations: flush right in the header, centered in the header, or centered in the footer. </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Note that formatting requirements for theses and dissertations, in particular, may vary.</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26528D9-8C9E-B84A-BB0A-B3E2707567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4A474D7-E6E6-7848-B28A-AC08325A62EC}"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1CD9677-569E-BA4B-8D5A-2D1DC18EEF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29C604-D37F-6042-892E-8E835E5DCE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This slide visually presents Chicago format for a title page, which consists of two major sections: title and author information.</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Titles should be centered one-third of the way down the page and written in all capital letters. When subtitles apply, end the title line with a colon and follow with the subtitle line (also written in all capital letters) on the following line. </a:t>
            </a:r>
            <a:br>
              <a:rPr lang="en-US" altLang="en-US" dirty="0">
                <a:latin typeface="Arial" panose="020B0604020202020204" pitchFamily="34" charset="0"/>
                <a:ea typeface="ＭＳ Ｐゴシック" panose="020B0600070205080204" pitchFamily="34" charset="-128"/>
              </a:rPr>
            </a:b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Several lines later, students should include their name, full course information, and a complete </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month-day-year</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date, each on its own separate, single-spaced line. Instructors may require additional information.</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It is also acceptable practice to place the title on the first page of text.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No headers or footers, including page numbers, are included on the title page. </a:t>
            </a:r>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59D4C06F-1ABE-1F47-9160-F1796C756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0AADBD88-A685-3841-B863-D922F3601ABF}"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C1C6163-9E86-5948-8DCD-E1EC8303F50B}"/>
              </a:ext>
            </a:extLst>
          </p:cNvPr>
          <p:cNvSpPr>
            <a:spLocks noGrp="1"/>
          </p:cNvSpPr>
          <p:nvPr>
            <p:ph type="dt" sz="half" idx="10"/>
          </p:nvPr>
        </p:nvSpPr>
        <p:spPr/>
        <p:txBody>
          <a:bodyPr/>
          <a:lstStyle>
            <a:lvl1pPr>
              <a:defRPr/>
            </a:lvl1pPr>
          </a:lstStyle>
          <a:p>
            <a:pPr>
              <a:defRPr/>
            </a:pPr>
            <a:fld id="{07B03F76-E5EF-1E46-8F2B-106994198CD0}"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A2E5BD0A-0D2C-374D-96F2-1415EF90AC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D023FD-EBC1-2446-9DDB-84EDFECC5404}"/>
              </a:ext>
            </a:extLst>
          </p:cNvPr>
          <p:cNvSpPr>
            <a:spLocks noGrp="1"/>
          </p:cNvSpPr>
          <p:nvPr>
            <p:ph type="sldNum" sz="quarter" idx="12"/>
          </p:nvPr>
        </p:nvSpPr>
        <p:spPr/>
        <p:txBody>
          <a:bodyPr/>
          <a:lstStyle>
            <a:lvl1pPr>
              <a:defRPr/>
            </a:lvl1pPr>
          </a:lstStyle>
          <a:p>
            <a:pPr>
              <a:defRPr/>
            </a:pPr>
            <a:fld id="{32C5953A-2087-6243-BD4D-27B0C6332C98}" type="slidenum">
              <a:rPr lang="en-US" altLang="en-US"/>
              <a:pPr>
                <a:defRPr/>
              </a:pPr>
              <a:t>‹#›</a:t>
            </a:fld>
            <a:endParaRPr lang="en-US" altLang="en-US"/>
          </a:p>
        </p:txBody>
      </p:sp>
    </p:spTree>
    <p:extLst>
      <p:ext uri="{BB962C8B-B14F-4D97-AF65-F5344CB8AC3E}">
        <p14:creationId xmlns:p14="http://schemas.microsoft.com/office/powerpoint/2010/main" val="2956523672"/>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A2399-5C28-204A-BE4D-1862AD1991F2}"/>
              </a:ext>
            </a:extLst>
          </p:cNvPr>
          <p:cNvSpPr>
            <a:spLocks noGrp="1"/>
          </p:cNvSpPr>
          <p:nvPr>
            <p:ph type="dt" sz="half" idx="10"/>
          </p:nvPr>
        </p:nvSpPr>
        <p:spPr/>
        <p:txBody>
          <a:bodyPr/>
          <a:lstStyle>
            <a:lvl1pPr>
              <a:defRPr/>
            </a:lvl1pPr>
          </a:lstStyle>
          <a:p>
            <a:pPr>
              <a:defRPr/>
            </a:pPr>
            <a:fld id="{64C0C23D-DD51-FD48-8C7A-204A0E5393D8}"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98CB5527-9ABD-6C46-A3BE-FCC532ABB6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871863-38D1-1944-9912-16D9EAA835D2}"/>
              </a:ext>
            </a:extLst>
          </p:cNvPr>
          <p:cNvSpPr>
            <a:spLocks noGrp="1"/>
          </p:cNvSpPr>
          <p:nvPr>
            <p:ph type="sldNum" sz="quarter" idx="12"/>
          </p:nvPr>
        </p:nvSpPr>
        <p:spPr/>
        <p:txBody>
          <a:bodyPr/>
          <a:lstStyle>
            <a:lvl1pPr>
              <a:defRPr/>
            </a:lvl1pPr>
          </a:lstStyle>
          <a:p>
            <a:pPr>
              <a:defRPr/>
            </a:pPr>
            <a:fld id="{3D1FA302-0BF5-DF40-B2A9-A56FC5ABEA98}" type="slidenum">
              <a:rPr lang="en-US" altLang="en-US"/>
              <a:pPr>
                <a:defRPr/>
              </a:pPr>
              <a:t>‹#›</a:t>
            </a:fld>
            <a:endParaRPr lang="en-US" altLang="en-US"/>
          </a:p>
        </p:txBody>
      </p:sp>
    </p:spTree>
    <p:extLst>
      <p:ext uri="{BB962C8B-B14F-4D97-AF65-F5344CB8AC3E}">
        <p14:creationId xmlns:p14="http://schemas.microsoft.com/office/powerpoint/2010/main" val="2127843963"/>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B4B06-17EA-F146-AFEF-68229F824107}"/>
              </a:ext>
            </a:extLst>
          </p:cNvPr>
          <p:cNvSpPr>
            <a:spLocks noGrp="1"/>
          </p:cNvSpPr>
          <p:nvPr>
            <p:ph type="dt" sz="half" idx="10"/>
          </p:nvPr>
        </p:nvSpPr>
        <p:spPr/>
        <p:txBody>
          <a:bodyPr/>
          <a:lstStyle>
            <a:lvl1pPr>
              <a:defRPr/>
            </a:lvl1pPr>
          </a:lstStyle>
          <a:p>
            <a:pPr>
              <a:defRPr/>
            </a:pPr>
            <a:fld id="{0288A7ED-C861-004A-9FC9-B59C03324CA7}"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D4C22E31-CC17-7346-8E6F-8BC83AE7E4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71966-4B5F-ED4C-BE9C-F6E42C73FFA8}"/>
              </a:ext>
            </a:extLst>
          </p:cNvPr>
          <p:cNvSpPr>
            <a:spLocks noGrp="1"/>
          </p:cNvSpPr>
          <p:nvPr>
            <p:ph type="sldNum" sz="quarter" idx="12"/>
          </p:nvPr>
        </p:nvSpPr>
        <p:spPr/>
        <p:txBody>
          <a:bodyPr/>
          <a:lstStyle>
            <a:lvl1pPr>
              <a:defRPr/>
            </a:lvl1pPr>
          </a:lstStyle>
          <a:p>
            <a:pPr>
              <a:defRPr/>
            </a:pPr>
            <a:fld id="{B0D29374-19DE-3A41-B2BA-2817E2750755}" type="slidenum">
              <a:rPr lang="en-US" altLang="en-US"/>
              <a:pPr>
                <a:defRPr/>
              </a:pPr>
              <a:t>‹#›</a:t>
            </a:fld>
            <a:endParaRPr lang="en-US" altLang="en-US"/>
          </a:p>
        </p:txBody>
      </p:sp>
    </p:spTree>
    <p:extLst>
      <p:ext uri="{BB962C8B-B14F-4D97-AF65-F5344CB8AC3E}">
        <p14:creationId xmlns:p14="http://schemas.microsoft.com/office/powerpoint/2010/main" val="2654064670"/>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2AFFA-E128-5041-B221-79DD9AE7F5CD}"/>
              </a:ext>
            </a:extLst>
          </p:cNvPr>
          <p:cNvSpPr>
            <a:spLocks noGrp="1"/>
          </p:cNvSpPr>
          <p:nvPr>
            <p:ph type="dt" sz="half" idx="10"/>
          </p:nvPr>
        </p:nvSpPr>
        <p:spPr/>
        <p:txBody>
          <a:bodyPr/>
          <a:lstStyle>
            <a:lvl1pPr>
              <a:defRPr/>
            </a:lvl1pPr>
          </a:lstStyle>
          <a:p>
            <a:pPr>
              <a:defRPr/>
            </a:pPr>
            <a:fld id="{83A1476A-5588-C241-BD46-BD9A4B3386DD}"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7F81332B-95C7-AC4D-BE2C-23937C67CF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578DF6-57F7-DF46-83BA-E7828F88D027}"/>
              </a:ext>
            </a:extLst>
          </p:cNvPr>
          <p:cNvSpPr>
            <a:spLocks noGrp="1"/>
          </p:cNvSpPr>
          <p:nvPr>
            <p:ph type="sldNum" sz="quarter" idx="12"/>
          </p:nvPr>
        </p:nvSpPr>
        <p:spPr/>
        <p:txBody>
          <a:bodyPr/>
          <a:lstStyle>
            <a:lvl1pPr>
              <a:defRPr/>
            </a:lvl1pPr>
          </a:lstStyle>
          <a:p>
            <a:pPr>
              <a:defRPr/>
            </a:pPr>
            <a:fld id="{2C08189B-392D-CF40-933B-406E3991DB3C}" type="slidenum">
              <a:rPr lang="en-US" altLang="en-US"/>
              <a:pPr>
                <a:defRPr/>
              </a:pPr>
              <a:t>‹#›</a:t>
            </a:fld>
            <a:endParaRPr lang="en-US" altLang="en-US"/>
          </a:p>
        </p:txBody>
      </p:sp>
    </p:spTree>
    <p:extLst>
      <p:ext uri="{BB962C8B-B14F-4D97-AF65-F5344CB8AC3E}">
        <p14:creationId xmlns:p14="http://schemas.microsoft.com/office/powerpoint/2010/main" val="1551180711"/>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849C43-A543-9F4D-8CF8-0A35DE9CB361}"/>
              </a:ext>
            </a:extLst>
          </p:cNvPr>
          <p:cNvSpPr>
            <a:spLocks noGrp="1"/>
          </p:cNvSpPr>
          <p:nvPr>
            <p:ph type="dt" sz="half" idx="10"/>
          </p:nvPr>
        </p:nvSpPr>
        <p:spPr/>
        <p:txBody>
          <a:bodyPr/>
          <a:lstStyle>
            <a:lvl1pPr>
              <a:defRPr/>
            </a:lvl1pPr>
          </a:lstStyle>
          <a:p>
            <a:pPr>
              <a:defRPr/>
            </a:pPr>
            <a:fld id="{0C40EDF8-C865-0342-90BA-CD5A0424396F}"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E28EA51F-C924-0C45-AC71-95560584D9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B891FB-DE29-2947-9665-E91E98B999F2}"/>
              </a:ext>
            </a:extLst>
          </p:cNvPr>
          <p:cNvSpPr>
            <a:spLocks noGrp="1"/>
          </p:cNvSpPr>
          <p:nvPr>
            <p:ph type="sldNum" sz="quarter" idx="12"/>
          </p:nvPr>
        </p:nvSpPr>
        <p:spPr/>
        <p:txBody>
          <a:bodyPr/>
          <a:lstStyle>
            <a:lvl1pPr>
              <a:defRPr/>
            </a:lvl1pPr>
          </a:lstStyle>
          <a:p>
            <a:pPr>
              <a:defRPr/>
            </a:pPr>
            <a:fld id="{4DBF46CE-9C5C-DF4F-8388-10859C0310E2}" type="slidenum">
              <a:rPr lang="en-US" altLang="en-US"/>
              <a:pPr>
                <a:defRPr/>
              </a:pPr>
              <a:t>‹#›</a:t>
            </a:fld>
            <a:endParaRPr lang="en-US" altLang="en-US"/>
          </a:p>
        </p:txBody>
      </p:sp>
    </p:spTree>
    <p:extLst>
      <p:ext uri="{BB962C8B-B14F-4D97-AF65-F5344CB8AC3E}">
        <p14:creationId xmlns:p14="http://schemas.microsoft.com/office/powerpoint/2010/main" val="297616772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CF58C1-1724-7649-A348-EE982E8CC3F7}"/>
              </a:ext>
            </a:extLst>
          </p:cNvPr>
          <p:cNvSpPr>
            <a:spLocks noGrp="1"/>
          </p:cNvSpPr>
          <p:nvPr>
            <p:ph type="dt" sz="half" idx="10"/>
          </p:nvPr>
        </p:nvSpPr>
        <p:spPr/>
        <p:txBody>
          <a:bodyPr/>
          <a:lstStyle>
            <a:lvl1pPr>
              <a:defRPr/>
            </a:lvl1pPr>
          </a:lstStyle>
          <a:p>
            <a:pPr>
              <a:defRPr/>
            </a:pPr>
            <a:fld id="{D12D98EB-0ACC-BC4B-844C-5C4218F140F3}" type="datetimeFigureOut">
              <a:rPr lang="en-US" altLang="en-US"/>
              <a:pPr>
                <a:defRPr/>
              </a:pPr>
              <a:t>4/14/2020</a:t>
            </a:fld>
            <a:endParaRPr lang="en-US" altLang="en-US"/>
          </a:p>
        </p:txBody>
      </p:sp>
      <p:sp>
        <p:nvSpPr>
          <p:cNvPr id="6" name="Footer Placeholder 4">
            <a:extLst>
              <a:ext uri="{FF2B5EF4-FFF2-40B4-BE49-F238E27FC236}">
                <a16:creationId xmlns:a16="http://schemas.microsoft.com/office/drawing/2014/main" id="{57C3FF0E-031C-004E-ACB0-B6AC123C35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421E91-AD01-9948-8679-1DD1021ECC3B}"/>
              </a:ext>
            </a:extLst>
          </p:cNvPr>
          <p:cNvSpPr>
            <a:spLocks noGrp="1"/>
          </p:cNvSpPr>
          <p:nvPr>
            <p:ph type="sldNum" sz="quarter" idx="12"/>
          </p:nvPr>
        </p:nvSpPr>
        <p:spPr/>
        <p:txBody>
          <a:bodyPr/>
          <a:lstStyle>
            <a:lvl1pPr>
              <a:defRPr/>
            </a:lvl1pPr>
          </a:lstStyle>
          <a:p>
            <a:pPr>
              <a:defRPr/>
            </a:pPr>
            <a:fld id="{F1409000-EE41-8D46-A0EE-E82150D0EF56}" type="slidenum">
              <a:rPr lang="en-US" altLang="en-US"/>
              <a:pPr>
                <a:defRPr/>
              </a:pPr>
              <a:t>‹#›</a:t>
            </a:fld>
            <a:endParaRPr lang="en-US" altLang="en-US"/>
          </a:p>
        </p:txBody>
      </p:sp>
    </p:spTree>
    <p:extLst>
      <p:ext uri="{BB962C8B-B14F-4D97-AF65-F5344CB8AC3E}">
        <p14:creationId xmlns:p14="http://schemas.microsoft.com/office/powerpoint/2010/main" val="3233011440"/>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C8A407-37DB-004E-9C68-E71685209832}"/>
              </a:ext>
            </a:extLst>
          </p:cNvPr>
          <p:cNvSpPr>
            <a:spLocks noGrp="1"/>
          </p:cNvSpPr>
          <p:nvPr>
            <p:ph type="dt" sz="half" idx="10"/>
          </p:nvPr>
        </p:nvSpPr>
        <p:spPr/>
        <p:txBody>
          <a:bodyPr/>
          <a:lstStyle>
            <a:lvl1pPr>
              <a:defRPr/>
            </a:lvl1pPr>
          </a:lstStyle>
          <a:p>
            <a:pPr>
              <a:defRPr/>
            </a:pPr>
            <a:fld id="{1437B64F-F6BF-A546-835A-38934EE368B3}" type="datetimeFigureOut">
              <a:rPr lang="en-US" altLang="en-US"/>
              <a:pPr>
                <a:defRPr/>
              </a:pPr>
              <a:t>4/14/2020</a:t>
            </a:fld>
            <a:endParaRPr lang="en-US" altLang="en-US"/>
          </a:p>
        </p:txBody>
      </p:sp>
      <p:sp>
        <p:nvSpPr>
          <p:cNvPr id="8" name="Footer Placeholder 4">
            <a:extLst>
              <a:ext uri="{FF2B5EF4-FFF2-40B4-BE49-F238E27FC236}">
                <a16:creationId xmlns:a16="http://schemas.microsoft.com/office/drawing/2014/main" id="{92D56931-6FCF-894B-BF68-E28398E5BF5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8C9C9D6-1D3D-A341-9096-4B6A800F3574}"/>
              </a:ext>
            </a:extLst>
          </p:cNvPr>
          <p:cNvSpPr>
            <a:spLocks noGrp="1"/>
          </p:cNvSpPr>
          <p:nvPr>
            <p:ph type="sldNum" sz="quarter" idx="12"/>
          </p:nvPr>
        </p:nvSpPr>
        <p:spPr/>
        <p:txBody>
          <a:bodyPr/>
          <a:lstStyle>
            <a:lvl1pPr>
              <a:defRPr/>
            </a:lvl1pPr>
          </a:lstStyle>
          <a:p>
            <a:pPr>
              <a:defRPr/>
            </a:pPr>
            <a:fld id="{8847353B-F898-E545-83B1-40D5E305A100}" type="slidenum">
              <a:rPr lang="en-US" altLang="en-US"/>
              <a:pPr>
                <a:defRPr/>
              </a:pPr>
              <a:t>‹#›</a:t>
            </a:fld>
            <a:endParaRPr lang="en-US" altLang="en-US"/>
          </a:p>
        </p:txBody>
      </p:sp>
    </p:spTree>
    <p:extLst>
      <p:ext uri="{BB962C8B-B14F-4D97-AF65-F5344CB8AC3E}">
        <p14:creationId xmlns:p14="http://schemas.microsoft.com/office/powerpoint/2010/main" val="900053493"/>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4CA9740-D8D6-D34F-8222-73EE1D529635}"/>
              </a:ext>
            </a:extLst>
          </p:cNvPr>
          <p:cNvSpPr>
            <a:spLocks noGrp="1"/>
          </p:cNvSpPr>
          <p:nvPr>
            <p:ph type="dt" sz="half" idx="10"/>
          </p:nvPr>
        </p:nvSpPr>
        <p:spPr/>
        <p:txBody>
          <a:bodyPr/>
          <a:lstStyle>
            <a:lvl1pPr>
              <a:defRPr/>
            </a:lvl1pPr>
          </a:lstStyle>
          <a:p>
            <a:pPr>
              <a:defRPr/>
            </a:pPr>
            <a:fld id="{313254AF-15FD-6340-8E5C-A20F9F05FAE3}" type="datetimeFigureOut">
              <a:rPr lang="en-US" altLang="en-US"/>
              <a:pPr>
                <a:defRPr/>
              </a:pPr>
              <a:t>4/14/2020</a:t>
            </a:fld>
            <a:endParaRPr lang="en-US" altLang="en-US"/>
          </a:p>
        </p:txBody>
      </p:sp>
      <p:sp>
        <p:nvSpPr>
          <p:cNvPr id="4" name="Footer Placeholder 4">
            <a:extLst>
              <a:ext uri="{FF2B5EF4-FFF2-40B4-BE49-F238E27FC236}">
                <a16:creationId xmlns:a16="http://schemas.microsoft.com/office/drawing/2014/main" id="{5ED51B87-40CA-0C4E-B5EF-497E44867E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F2D4712-1CCE-7448-BAFA-3EC363C17B3D}"/>
              </a:ext>
            </a:extLst>
          </p:cNvPr>
          <p:cNvSpPr>
            <a:spLocks noGrp="1"/>
          </p:cNvSpPr>
          <p:nvPr>
            <p:ph type="sldNum" sz="quarter" idx="12"/>
          </p:nvPr>
        </p:nvSpPr>
        <p:spPr/>
        <p:txBody>
          <a:bodyPr/>
          <a:lstStyle>
            <a:lvl1pPr>
              <a:defRPr/>
            </a:lvl1pPr>
          </a:lstStyle>
          <a:p>
            <a:pPr>
              <a:defRPr/>
            </a:pPr>
            <a:fld id="{84315B46-33AC-5441-8088-162E7F8CD880}" type="slidenum">
              <a:rPr lang="en-US" altLang="en-US"/>
              <a:pPr>
                <a:defRPr/>
              </a:pPr>
              <a:t>‹#›</a:t>
            </a:fld>
            <a:endParaRPr lang="en-US" altLang="en-US"/>
          </a:p>
        </p:txBody>
      </p:sp>
    </p:spTree>
    <p:extLst>
      <p:ext uri="{BB962C8B-B14F-4D97-AF65-F5344CB8AC3E}">
        <p14:creationId xmlns:p14="http://schemas.microsoft.com/office/powerpoint/2010/main" val="286921951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10875D-A1DD-C04E-A5AD-7C325BB48A7D}"/>
              </a:ext>
            </a:extLst>
          </p:cNvPr>
          <p:cNvSpPr>
            <a:spLocks noGrp="1"/>
          </p:cNvSpPr>
          <p:nvPr>
            <p:ph type="dt" sz="half" idx="10"/>
          </p:nvPr>
        </p:nvSpPr>
        <p:spPr/>
        <p:txBody>
          <a:bodyPr/>
          <a:lstStyle>
            <a:lvl1pPr>
              <a:defRPr/>
            </a:lvl1pPr>
          </a:lstStyle>
          <a:p>
            <a:pPr>
              <a:defRPr/>
            </a:pPr>
            <a:fld id="{24607661-BB25-FD4D-AEF1-63C6E1BBCC3F}" type="datetimeFigureOut">
              <a:rPr lang="en-US" altLang="en-US"/>
              <a:pPr>
                <a:defRPr/>
              </a:pPr>
              <a:t>4/14/2020</a:t>
            </a:fld>
            <a:endParaRPr lang="en-US" altLang="en-US"/>
          </a:p>
        </p:txBody>
      </p:sp>
      <p:sp>
        <p:nvSpPr>
          <p:cNvPr id="3" name="Footer Placeholder 4">
            <a:extLst>
              <a:ext uri="{FF2B5EF4-FFF2-40B4-BE49-F238E27FC236}">
                <a16:creationId xmlns:a16="http://schemas.microsoft.com/office/drawing/2014/main" id="{A0A65C7E-D318-324E-81FC-74568D375E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68498A-22E8-BB49-B38F-A1F3148EE373}"/>
              </a:ext>
            </a:extLst>
          </p:cNvPr>
          <p:cNvSpPr>
            <a:spLocks noGrp="1"/>
          </p:cNvSpPr>
          <p:nvPr>
            <p:ph type="sldNum" sz="quarter" idx="12"/>
          </p:nvPr>
        </p:nvSpPr>
        <p:spPr/>
        <p:txBody>
          <a:bodyPr/>
          <a:lstStyle>
            <a:lvl1pPr>
              <a:defRPr/>
            </a:lvl1pPr>
          </a:lstStyle>
          <a:p>
            <a:pPr>
              <a:defRPr/>
            </a:pPr>
            <a:fld id="{7E91FAC9-7138-C247-B747-C1A1FECB9D14}" type="slidenum">
              <a:rPr lang="en-US" altLang="en-US"/>
              <a:pPr>
                <a:defRPr/>
              </a:pPr>
              <a:t>‹#›</a:t>
            </a:fld>
            <a:endParaRPr lang="en-US" altLang="en-US"/>
          </a:p>
        </p:txBody>
      </p:sp>
    </p:spTree>
    <p:extLst>
      <p:ext uri="{BB962C8B-B14F-4D97-AF65-F5344CB8AC3E}">
        <p14:creationId xmlns:p14="http://schemas.microsoft.com/office/powerpoint/2010/main" val="3264001531"/>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E7F49C-2965-B644-9185-EE41F939FF38}"/>
              </a:ext>
            </a:extLst>
          </p:cNvPr>
          <p:cNvSpPr>
            <a:spLocks noGrp="1"/>
          </p:cNvSpPr>
          <p:nvPr>
            <p:ph type="dt" sz="half" idx="10"/>
          </p:nvPr>
        </p:nvSpPr>
        <p:spPr/>
        <p:txBody>
          <a:bodyPr/>
          <a:lstStyle>
            <a:lvl1pPr>
              <a:defRPr/>
            </a:lvl1pPr>
          </a:lstStyle>
          <a:p>
            <a:pPr>
              <a:defRPr/>
            </a:pPr>
            <a:fld id="{AC71F4D5-5A75-EA4F-85AB-C63718339B0E}" type="datetimeFigureOut">
              <a:rPr lang="en-US" altLang="en-US"/>
              <a:pPr>
                <a:defRPr/>
              </a:pPr>
              <a:t>4/14/2020</a:t>
            </a:fld>
            <a:endParaRPr lang="en-US" altLang="en-US"/>
          </a:p>
        </p:txBody>
      </p:sp>
      <p:sp>
        <p:nvSpPr>
          <p:cNvPr id="6" name="Footer Placeholder 4">
            <a:extLst>
              <a:ext uri="{FF2B5EF4-FFF2-40B4-BE49-F238E27FC236}">
                <a16:creationId xmlns:a16="http://schemas.microsoft.com/office/drawing/2014/main" id="{610EC865-4C6F-464F-9936-6E9D28851D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8C51A3-8061-D747-B51F-DA5C11876DB0}"/>
              </a:ext>
            </a:extLst>
          </p:cNvPr>
          <p:cNvSpPr>
            <a:spLocks noGrp="1"/>
          </p:cNvSpPr>
          <p:nvPr>
            <p:ph type="sldNum" sz="quarter" idx="12"/>
          </p:nvPr>
        </p:nvSpPr>
        <p:spPr/>
        <p:txBody>
          <a:bodyPr/>
          <a:lstStyle>
            <a:lvl1pPr>
              <a:defRPr/>
            </a:lvl1pPr>
          </a:lstStyle>
          <a:p>
            <a:pPr>
              <a:defRPr/>
            </a:pPr>
            <a:fld id="{068FA851-A1E7-E94A-A1AF-ED352DBBA73D}" type="slidenum">
              <a:rPr lang="en-US" altLang="en-US"/>
              <a:pPr>
                <a:defRPr/>
              </a:pPr>
              <a:t>‹#›</a:t>
            </a:fld>
            <a:endParaRPr lang="en-US" altLang="en-US"/>
          </a:p>
        </p:txBody>
      </p:sp>
    </p:spTree>
    <p:extLst>
      <p:ext uri="{BB962C8B-B14F-4D97-AF65-F5344CB8AC3E}">
        <p14:creationId xmlns:p14="http://schemas.microsoft.com/office/powerpoint/2010/main" val="1713462009"/>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94713B9-ECBE-0349-9D24-BB13B3C664E9}"/>
              </a:ext>
            </a:extLst>
          </p:cNvPr>
          <p:cNvSpPr>
            <a:spLocks noGrp="1"/>
          </p:cNvSpPr>
          <p:nvPr>
            <p:ph type="dt" sz="half" idx="10"/>
          </p:nvPr>
        </p:nvSpPr>
        <p:spPr/>
        <p:txBody>
          <a:bodyPr/>
          <a:lstStyle>
            <a:lvl1pPr>
              <a:defRPr/>
            </a:lvl1pPr>
          </a:lstStyle>
          <a:p>
            <a:pPr>
              <a:defRPr/>
            </a:pPr>
            <a:fld id="{DF1519BB-E918-EF41-9698-D4F0CED0BFD2}" type="datetimeFigureOut">
              <a:rPr lang="en-US" altLang="en-US"/>
              <a:pPr>
                <a:defRPr/>
              </a:pPr>
              <a:t>4/14/2020</a:t>
            </a:fld>
            <a:endParaRPr lang="en-US" altLang="en-US"/>
          </a:p>
        </p:txBody>
      </p:sp>
      <p:sp>
        <p:nvSpPr>
          <p:cNvPr id="6" name="Footer Placeholder 4">
            <a:extLst>
              <a:ext uri="{FF2B5EF4-FFF2-40B4-BE49-F238E27FC236}">
                <a16:creationId xmlns:a16="http://schemas.microsoft.com/office/drawing/2014/main" id="{3BD67E2D-8231-4947-B629-F43F2BEEBD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BEF593-DB00-484F-9C50-9C23886DA571}"/>
              </a:ext>
            </a:extLst>
          </p:cNvPr>
          <p:cNvSpPr>
            <a:spLocks noGrp="1"/>
          </p:cNvSpPr>
          <p:nvPr>
            <p:ph type="sldNum" sz="quarter" idx="12"/>
          </p:nvPr>
        </p:nvSpPr>
        <p:spPr/>
        <p:txBody>
          <a:bodyPr/>
          <a:lstStyle>
            <a:lvl1pPr>
              <a:defRPr/>
            </a:lvl1pPr>
          </a:lstStyle>
          <a:p>
            <a:pPr>
              <a:defRPr/>
            </a:pPr>
            <a:fld id="{A421D232-D075-5A49-8A51-2A02E7B015AC}" type="slidenum">
              <a:rPr lang="en-US" altLang="en-US"/>
              <a:pPr>
                <a:defRPr/>
              </a:pPr>
              <a:t>‹#›</a:t>
            </a:fld>
            <a:endParaRPr lang="en-US" altLang="en-US"/>
          </a:p>
        </p:txBody>
      </p:sp>
    </p:spTree>
    <p:extLst>
      <p:ext uri="{BB962C8B-B14F-4D97-AF65-F5344CB8AC3E}">
        <p14:creationId xmlns:p14="http://schemas.microsoft.com/office/powerpoint/2010/main" val="250265834"/>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3A31B6-2DD6-8D42-B508-0103A17318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B0EAF2A-395B-F54D-B4AF-55E1E0A8D6B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4D2FBD4-8696-BF47-9AAE-CFA695079DF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B30E3632-8531-6841-8414-4F2480CF277A}"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A3C93243-5BC8-5347-A8EC-3DB24C08A62C}"/>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Book Antiqua"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AAC2568C-C355-524E-A02B-8CA2FCF8366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28361460-EB78-9742-85B2-56797C8866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owl.english.purdue.edu/owl/resource/717/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60BA4BFD-6AE2-1E43-AAA6-FB8310EDCB94}"/>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C9775DCB-28A9-2B44-8F41-940AC57E8079}"/>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F27A25E1-D953-8248-B7E1-12E5E6DB93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65E2C7C-2C19-EC42-97B6-15DE389C3C53}"/>
              </a:ext>
            </a:extLst>
          </p:cNvPr>
          <p:cNvSpPr txBox="1"/>
          <p:nvPr/>
        </p:nvSpPr>
        <p:spPr>
          <a:xfrm>
            <a:off x="0" y="1649413"/>
            <a:ext cx="9144000" cy="1092200"/>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The Chicago Manual of Style -  17th Edition </a:t>
            </a:r>
            <a:br>
              <a:rPr lang="en-US" sz="3600" spc="-100" dirty="0">
                <a:latin typeface="+mn-lt"/>
                <a:ea typeface="+mn-ea"/>
                <a:cs typeface="Book Antiqua"/>
              </a:rPr>
            </a:br>
            <a:r>
              <a:rPr lang="en-US" sz="2850" spc="-100" dirty="0">
                <a:latin typeface="+mn-lt"/>
                <a:ea typeface="+mn-ea"/>
                <a:cs typeface="Book Antiqua"/>
              </a:rPr>
              <a:t>Notes &amp; Bibliography Formatting and Style Guide</a:t>
            </a:r>
          </a:p>
        </p:txBody>
      </p:sp>
      <p:sp>
        <p:nvSpPr>
          <p:cNvPr id="15363" name="Rectangle 1">
            <a:extLst>
              <a:ext uri="{FF2B5EF4-FFF2-40B4-BE49-F238E27FC236}">
                <a16:creationId xmlns:a16="http://schemas.microsoft.com/office/drawing/2014/main" id="{4D4F0867-C681-4744-A47C-32E5F0D0F8B7}"/>
              </a:ext>
            </a:extLst>
          </p:cNvPr>
          <p:cNvSpPr>
            <a:spLocks noChangeArrowheads="1"/>
          </p:cNvSpPr>
          <p:nvPr/>
        </p:nvSpPr>
        <p:spPr bwMode="auto">
          <a:xfrm>
            <a:off x="2286000" y="6323013"/>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1400"/>
              <a:t>Brought to you by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8">
            <a:extLst>
              <a:ext uri="{FF2B5EF4-FFF2-40B4-BE49-F238E27FC236}">
                <a16:creationId xmlns:a16="http://schemas.microsoft.com/office/drawing/2014/main" id="{9C7D7F59-1EF8-094F-83B3-372DD2BEA2A9}"/>
              </a:ext>
            </a:extLst>
          </p:cNvPr>
          <p:cNvGrpSpPr>
            <a:grpSpLocks/>
          </p:cNvGrpSpPr>
          <p:nvPr/>
        </p:nvGrpSpPr>
        <p:grpSpPr bwMode="auto">
          <a:xfrm>
            <a:off x="1128713" y="0"/>
            <a:ext cx="6789737" cy="2022475"/>
            <a:chOff x="0" y="0"/>
            <a:chExt cx="9165429" cy="2762588"/>
          </a:xfrm>
        </p:grpSpPr>
        <p:grpSp>
          <p:nvGrpSpPr>
            <p:cNvPr id="33803" name="Group 1">
              <a:extLst>
                <a:ext uri="{FF2B5EF4-FFF2-40B4-BE49-F238E27FC236}">
                  <a16:creationId xmlns:a16="http://schemas.microsoft.com/office/drawing/2014/main" id="{018663FB-1A3B-7C43-8C6D-BA1B7F93E97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ADCFF8B-FBD7-5D46-BF7D-E8016131F18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3806" name="Picture 12" descr="High-Rez-OWL-Logo.png">
                <a:extLst>
                  <a:ext uri="{FF2B5EF4-FFF2-40B4-BE49-F238E27FC236}">
                    <a16:creationId xmlns:a16="http://schemas.microsoft.com/office/drawing/2014/main" id="{64A3C29A-61A2-9147-B3C8-D91525AB3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4" name="TextBox 10">
              <a:extLst>
                <a:ext uri="{FF2B5EF4-FFF2-40B4-BE49-F238E27FC236}">
                  <a16:creationId xmlns:a16="http://schemas.microsoft.com/office/drawing/2014/main" id="{7D2883B1-AA40-7D4F-B134-1EFBD5F27E87}"/>
                </a:ext>
              </a:extLst>
            </p:cNvPr>
            <p:cNvSpPr txBox="1">
              <a:spLocks noChangeArrowheads="1"/>
            </p:cNvSpPr>
            <p:nvPr/>
          </p:nvSpPr>
          <p:spPr bwMode="auto">
            <a:xfrm>
              <a:off x="4473113" y="1229533"/>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Body Text</a:t>
              </a:r>
            </a:p>
          </p:txBody>
        </p:sp>
      </p:grpSp>
      <p:pic>
        <p:nvPicPr>
          <p:cNvPr id="33794" name="Picture 3">
            <a:extLst>
              <a:ext uri="{FF2B5EF4-FFF2-40B4-BE49-F238E27FC236}">
                <a16:creationId xmlns:a16="http://schemas.microsoft.com/office/drawing/2014/main" id="{7D55ADD3-9FBE-494E-B397-B7E51248DE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779588"/>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2" descr="Screen Shot 2017-10-19 at 2.29.17 PM.png">
            <a:extLst>
              <a:ext uri="{FF2B5EF4-FFF2-40B4-BE49-F238E27FC236}">
                <a16:creationId xmlns:a16="http://schemas.microsoft.com/office/drawing/2014/main" id="{3F08223A-7AFE-DE4F-84D0-FCDAAAE096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1779588"/>
            <a:ext cx="3133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Screen Shot 2017-10-19 at 2.38.40 PM.png">
            <a:extLst>
              <a:ext uri="{FF2B5EF4-FFF2-40B4-BE49-F238E27FC236}">
                <a16:creationId xmlns:a16="http://schemas.microsoft.com/office/drawing/2014/main" id="{C5051DE8-B386-3C40-AD1F-CE7156E290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1830388"/>
            <a:ext cx="31337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 name="Rounded Rectangular Callout 18">
            <a:extLst>
              <a:ext uri="{FF2B5EF4-FFF2-40B4-BE49-F238E27FC236}">
                <a16:creationId xmlns:a16="http://schemas.microsoft.com/office/drawing/2014/main" id="{0ECEE7E7-766E-A44E-86D8-88EBBA507F11}"/>
              </a:ext>
            </a:extLst>
          </p:cNvPr>
          <p:cNvSpPr/>
          <p:nvPr/>
        </p:nvSpPr>
        <p:spPr bwMode="auto">
          <a:xfrm>
            <a:off x="685800" y="2286829"/>
            <a:ext cx="3581400" cy="1650171"/>
          </a:xfrm>
          <a:prstGeom prst="wedgeRoundRectCallout">
            <a:avLst>
              <a:gd name="adj1" fmla="val 77484"/>
              <a:gd name="adj2" fmla="val 3356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sz="2200" dirty="0">
                <a:latin typeface="Optima"/>
                <a:ea typeface="+mn-ea"/>
                <a:cs typeface="Arial"/>
              </a:rPr>
              <a:t>Body text should be double-spaced, with no break between paragraphs or sections.</a:t>
            </a:r>
          </a:p>
        </p:txBody>
      </p:sp>
      <p:sp useBgFill="1">
        <p:nvSpPr>
          <p:cNvPr id="20" name="Rounded Rectangular Callout 19">
            <a:extLst>
              <a:ext uri="{FF2B5EF4-FFF2-40B4-BE49-F238E27FC236}">
                <a16:creationId xmlns:a16="http://schemas.microsoft.com/office/drawing/2014/main" id="{3E74EB89-A505-B94A-8CCB-9B94A51B2B99}"/>
              </a:ext>
            </a:extLst>
          </p:cNvPr>
          <p:cNvSpPr/>
          <p:nvPr/>
        </p:nvSpPr>
        <p:spPr bwMode="auto">
          <a:xfrm>
            <a:off x="685800" y="5111750"/>
            <a:ext cx="3657600" cy="952500"/>
          </a:xfrm>
          <a:prstGeom prst="wedgeRoundRectCallout">
            <a:avLst>
              <a:gd name="adj1" fmla="val 75595"/>
              <a:gd name="adj2" fmla="val 18519"/>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2200" b="0" dirty="0">
                <a:latin typeface="Optima"/>
                <a:ea typeface="+mn-ea"/>
                <a:cs typeface="Arial" pitchFamily="34" charset="0"/>
              </a:rPr>
              <a:t>Footnotes and endnotes are single-spaced.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A1C8A784-0D14-7C48-917C-D5ED29558F39}"/>
              </a:ext>
            </a:extLst>
          </p:cNvPr>
          <p:cNvSpPr txBox="1">
            <a:spLocks noChangeArrowheads="1"/>
          </p:cNvSpPr>
          <p:nvPr/>
        </p:nvSpPr>
        <p:spPr bwMode="auto">
          <a:xfrm>
            <a:off x="523875" y="2022475"/>
            <a:ext cx="8258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Chicago has an optional system of five heading levels:</a:t>
            </a:r>
          </a:p>
          <a:p>
            <a:pPr eaLnBrk="1" hangingPunct="1">
              <a:spcBef>
                <a:spcPct val="0"/>
              </a:spcBef>
              <a:buFontTx/>
              <a:buNone/>
            </a:pPr>
            <a:endParaRPr lang="en-US" altLang="en-US" sz="600" b="1">
              <a:latin typeface="Optima" panose="02000503060000020004" pitchFamily="2" charset="0"/>
            </a:endParaRPr>
          </a:p>
        </p:txBody>
      </p:sp>
      <p:grpSp>
        <p:nvGrpSpPr>
          <p:cNvPr id="35842" name="Group 8">
            <a:extLst>
              <a:ext uri="{FF2B5EF4-FFF2-40B4-BE49-F238E27FC236}">
                <a16:creationId xmlns:a16="http://schemas.microsoft.com/office/drawing/2014/main" id="{6BCFD333-405D-E34B-B13F-E174CDBCC622}"/>
              </a:ext>
            </a:extLst>
          </p:cNvPr>
          <p:cNvGrpSpPr>
            <a:grpSpLocks/>
          </p:cNvGrpSpPr>
          <p:nvPr/>
        </p:nvGrpSpPr>
        <p:grpSpPr bwMode="auto">
          <a:xfrm>
            <a:off x="1128713" y="0"/>
            <a:ext cx="7102475" cy="2022475"/>
            <a:chOff x="0" y="0"/>
            <a:chExt cx="9588127" cy="2762588"/>
          </a:xfrm>
        </p:grpSpPr>
        <p:grpSp>
          <p:nvGrpSpPr>
            <p:cNvPr id="35844" name="Group 1">
              <a:extLst>
                <a:ext uri="{FF2B5EF4-FFF2-40B4-BE49-F238E27FC236}">
                  <a16:creationId xmlns:a16="http://schemas.microsoft.com/office/drawing/2014/main" id="{D2E2F030-6072-254B-8A0B-2E10F51C61E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23DCF9F-0FA6-774E-ABAB-D0913FEAA0B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5847" name="Picture 12" descr="High-Rez-OWL-Logo.png">
                <a:extLst>
                  <a:ext uri="{FF2B5EF4-FFF2-40B4-BE49-F238E27FC236}">
                    <a16:creationId xmlns:a16="http://schemas.microsoft.com/office/drawing/2014/main" id="{4B478CFE-1E66-4449-B2F2-3450BA560A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5" name="TextBox 10">
              <a:extLst>
                <a:ext uri="{FF2B5EF4-FFF2-40B4-BE49-F238E27FC236}">
                  <a16:creationId xmlns:a16="http://schemas.microsoft.com/office/drawing/2014/main" id="{84CB8F33-C151-CD4B-86E1-27EAEB4FD721}"/>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Section Headings</a:t>
              </a:r>
            </a:p>
          </p:txBody>
        </p:sp>
      </p:grpSp>
      <p:pic>
        <p:nvPicPr>
          <p:cNvPr id="17" name="Picture 2">
            <a:extLst>
              <a:ext uri="{FF2B5EF4-FFF2-40B4-BE49-F238E27FC236}">
                <a16:creationId xmlns:a16="http://schemas.microsoft.com/office/drawing/2014/main" id="{2C0870C9-1970-EF4D-9CC7-FF62BD7E5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2827338"/>
            <a:ext cx="7788275" cy="3009900"/>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78EBB688-17E7-4A49-A7F6-174DEC228BF7}"/>
              </a:ext>
            </a:extLst>
          </p:cNvPr>
          <p:cNvSpPr txBox="1">
            <a:spLocks noChangeArrowheads="1"/>
          </p:cNvSpPr>
          <p:nvPr/>
        </p:nvSpPr>
        <p:spPr bwMode="auto">
          <a:xfrm>
            <a:off x="523875" y="2022475"/>
            <a:ext cx="8258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Here is an example of the five-level heading system:</a:t>
            </a:r>
          </a:p>
          <a:p>
            <a:pPr eaLnBrk="1" hangingPunct="1">
              <a:spcBef>
                <a:spcPct val="0"/>
              </a:spcBef>
              <a:buFontTx/>
              <a:buNone/>
            </a:pPr>
            <a:endParaRPr lang="en-US" altLang="en-US" sz="600" b="1">
              <a:latin typeface="Optima" panose="02000503060000020004" pitchFamily="2" charset="0"/>
            </a:endParaRPr>
          </a:p>
        </p:txBody>
      </p:sp>
      <p:grpSp>
        <p:nvGrpSpPr>
          <p:cNvPr id="37890" name="Group 8">
            <a:extLst>
              <a:ext uri="{FF2B5EF4-FFF2-40B4-BE49-F238E27FC236}">
                <a16:creationId xmlns:a16="http://schemas.microsoft.com/office/drawing/2014/main" id="{C98AB1F7-F10E-2845-8255-DAC0E23FC690}"/>
              </a:ext>
            </a:extLst>
          </p:cNvPr>
          <p:cNvGrpSpPr>
            <a:grpSpLocks/>
          </p:cNvGrpSpPr>
          <p:nvPr/>
        </p:nvGrpSpPr>
        <p:grpSpPr bwMode="auto">
          <a:xfrm>
            <a:off x="1128713" y="0"/>
            <a:ext cx="7102475" cy="2022475"/>
            <a:chOff x="0" y="0"/>
            <a:chExt cx="9588127" cy="2762588"/>
          </a:xfrm>
        </p:grpSpPr>
        <p:grpSp>
          <p:nvGrpSpPr>
            <p:cNvPr id="37892" name="Group 1">
              <a:extLst>
                <a:ext uri="{FF2B5EF4-FFF2-40B4-BE49-F238E27FC236}">
                  <a16:creationId xmlns:a16="http://schemas.microsoft.com/office/drawing/2014/main" id="{A1B7A859-AA47-1146-B630-561024F25F9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65EC38E-4430-3F47-A0EF-2789053CCD8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7895" name="Picture 12" descr="High-Rez-OWL-Logo.png">
                <a:extLst>
                  <a:ext uri="{FF2B5EF4-FFF2-40B4-BE49-F238E27FC236}">
                    <a16:creationId xmlns:a16="http://schemas.microsoft.com/office/drawing/2014/main" id="{B2FF1591-3B8C-8A4E-A9F6-9F6F38AABE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10">
              <a:extLst>
                <a:ext uri="{FF2B5EF4-FFF2-40B4-BE49-F238E27FC236}">
                  <a16:creationId xmlns:a16="http://schemas.microsoft.com/office/drawing/2014/main" id="{57AD13E4-7795-634D-B574-7E207A4C1C28}"/>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Section Headings</a:t>
              </a:r>
            </a:p>
          </p:txBody>
        </p:sp>
      </p:grpSp>
      <p:pic>
        <p:nvPicPr>
          <p:cNvPr id="9" name="Picture 2" descr="Document1 - Microsoft Word">
            <a:extLst>
              <a:ext uri="{FF2B5EF4-FFF2-40B4-BE49-F238E27FC236}">
                <a16:creationId xmlns:a16="http://schemas.microsoft.com/office/drawing/2014/main" id="{3378C0A4-6440-0444-8CBC-CA40DEE06D2F}"/>
              </a:ext>
            </a:extLst>
          </p:cNvPr>
          <p:cNvPicPr>
            <a:picLocks noChangeAspect="1"/>
          </p:cNvPicPr>
          <p:nvPr/>
        </p:nvPicPr>
        <p:blipFill>
          <a:blip r:embed="rId4">
            <a:extLst>
              <a:ext uri="{28A0092B-C50C-407E-A947-70E740481C1C}">
                <a14:useLocalDpi xmlns:a14="http://schemas.microsoft.com/office/drawing/2010/main" val="0"/>
              </a:ext>
            </a:extLst>
          </a:blip>
          <a:srcRect l="25929" t="34557" r="28023" b="24405"/>
          <a:stretch>
            <a:fillRect/>
          </a:stretch>
        </p:blipFill>
        <p:spPr bwMode="auto">
          <a:xfrm>
            <a:off x="682625" y="2657475"/>
            <a:ext cx="7715250" cy="3576638"/>
          </a:xfrm>
          <a:prstGeom prst="rect">
            <a:avLst/>
          </a:prstGeom>
          <a:noFill/>
          <a:ln w="12700">
            <a:solidFill>
              <a:schemeClr val="tx1"/>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
            <a:extLst>
              <a:ext uri="{FF2B5EF4-FFF2-40B4-BE49-F238E27FC236}">
                <a16:creationId xmlns:a16="http://schemas.microsoft.com/office/drawing/2014/main" id="{A2D72785-49B0-6B44-B5F6-DD1523797C2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AD6C2CB6-0852-A845-B547-6CA1CEFC43C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9944" name="Picture 12" descr="High-Rez-OWL-Logo.png">
              <a:extLst>
                <a:ext uri="{FF2B5EF4-FFF2-40B4-BE49-F238E27FC236}">
                  <a16:creationId xmlns:a16="http://schemas.microsoft.com/office/drawing/2014/main" id="{BE6C62F3-F5E1-614B-8733-D3940AA362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8" name="TextBox 1">
            <a:extLst>
              <a:ext uri="{FF2B5EF4-FFF2-40B4-BE49-F238E27FC236}">
                <a16:creationId xmlns:a16="http://schemas.microsoft.com/office/drawing/2014/main" id="{80B58F74-FFD5-1748-A123-35B20363D438}"/>
              </a:ext>
            </a:extLst>
          </p:cNvPr>
          <p:cNvSpPr txBox="1">
            <a:spLocks noChangeArrowheads="1"/>
          </p:cNvSpPr>
          <p:nvPr/>
        </p:nvSpPr>
        <p:spPr bwMode="auto">
          <a:xfrm>
            <a:off x="491664" y="2022475"/>
            <a:ext cx="493871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200" dirty="0">
                <a:latin typeface="Optima" panose="02000503060000020004" pitchFamily="2" charset="0"/>
              </a:rPr>
              <a:t>A prose quotation of five or more </a:t>
            </a:r>
            <a:br>
              <a:rPr lang="en-US" altLang="en-US" sz="2200" dirty="0">
                <a:latin typeface="Optima" panose="02000503060000020004" pitchFamily="2" charset="0"/>
              </a:rPr>
            </a:br>
            <a:r>
              <a:rPr lang="en-US" altLang="en-US" sz="2200" dirty="0">
                <a:latin typeface="Optima" panose="02000503060000020004" pitchFamily="2" charset="0"/>
              </a:rPr>
              <a:t>lines should be “</a:t>
            </a:r>
            <a:r>
              <a:rPr lang="en-US" altLang="ja-JP" sz="2200" dirty="0">
                <a:latin typeface="Optima" panose="02000503060000020004" pitchFamily="2" charset="0"/>
                <a:ea typeface="ＭＳ 明朝" panose="02020609040205080304" pitchFamily="49" charset="-128"/>
              </a:rPr>
              <a:t>blocked.” </a:t>
            </a:r>
          </a:p>
          <a:p>
            <a:pPr eaLnBrk="1" hangingPunct="1">
              <a:spcBef>
                <a:spcPct val="0"/>
              </a:spcBef>
            </a:pPr>
            <a:endParaRPr lang="en-US" altLang="ja-JP" sz="2200" dirty="0">
              <a:latin typeface="Optima" panose="02000503060000020004" pitchFamily="2" charset="0"/>
              <a:ea typeface="ＭＳ 明朝" panose="02020609040205080304" pitchFamily="49" charset="-128"/>
            </a:endParaRPr>
          </a:p>
          <a:p>
            <a:pPr eaLnBrk="1" hangingPunct="1">
              <a:spcBef>
                <a:spcPct val="0"/>
              </a:spcBef>
            </a:pPr>
            <a:r>
              <a:rPr lang="en-US" altLang="en-US" sz="2200" dirty="0">
                <a:latin typeface="Optima" panose="02000503060000020004" pitchFamily="2" charset="0"/>
              </a:rPr>
              <a:t>The block quotation is singled-</a:t>
            </a:r>
            <a:br>
              <a:rPr lang="en-US" altLang="en-US" sz="2200" dirty="0">
                <a:latin typeface="Optima" panose="02000503060000020004" pitchFamily="2" charset="0"/>
              </a:rPr>
            </a:br>
            <a:r>
              <a:rPr lang="en-US" altLang="en-US" sz="2200" dirty="0">
                <a:latin typeface="Optima" panose="02000503060000020004" pitchFamily="2" charset="0"/>
              </a:rPr>
              <a:t>spaced and takes no quotation </a:t>
            </a:r>
            <a:br>
              <a:rPr lang="en-US" altLang="en-US" sz="2200" dirty="0">
                <a:latin typeface="Optima" panose="02000503060000020004" pitchFamily="2" charset="0"/>
              </a:rPr>
            </a:br>
            <a:r>
              <a:rPr lang="en-US" altLang="en-US" sz="2200" dirty="0">
                <a:latin typeface="Optima" panose="02000503060000020004" pitchFamily="2" charset="0"/>
              </a:rPr>
              <a:t>marks, but you should leave an </a:t>
            </a:r>
            <a:br>
              <a:rPr lang="en-US" altLang="en-US" sz="2200" dirty="0">
                <a:latin typeface="Optima" panose="02000503060000020004" pitchFamily="2" charset="0"/>
              </a:rPr>
            </a:br>
            <a:r>
              <a:rPr lang="en-US" altLang="en-US" sz="2200" dirty="0">
                <a:latin typeface="Optima" panose="02000503060000020004" pitchFamily="2" charset="0"/>
              </a:rPr>
              <a:t>extra line space immediately </a:t>
            </a:r>
            <a:br>
              <a:rPr lang="en-US" altLang="en-US" sz="2200" dirty="0">
                <a:latin typeface="Optima" panose="02000503060000020004" pitchFamily="2" charset="0"/>
              </a:rPr>
            </a:br>
            <a:r>
              <a:rPr lang="en-US" altLang="en-US" sz="2200" dirty="0">
                <a:latin typeface="Optima" panose="02000503060000020004" pitchFamily="2" charset="0"/>
              </a:rPr>
              <a:t>before and after. Indent the entire </a:t>
            </a:r>
            <a:br>
              <a:rPr lang="en-US" altLang="en-US" sz="2200" dirty="0">
                <a:latin typeface="Optima" panose="02000503060000020004" pitchFamily="2" charset="0"/>
              </a:rPr>
            </a:br>
            <a:r>
              <a:rPr lang="en-US" altLang="en-US" sz="2200" dirty="0">
                <a:latin typeface="Optima" panose="02000503060000020004" pitchFamily="2" charset="0"/>
              </a:rPr>
              <a:t>quotation .5” </a:t>
            </a:r>
            <a:r>
              <a:rPr lang="en-US" altLang="ja-JP" sz="2200" dirty="0">
                <a:latin typeface="Optima" panose="02000503060000020004" pitchFamily="2" charset="0"/>
                <a:ea typeface="ＭＳ 明朝" panose="02020609040205080304" pitchFamily="49" charset="-128"/>
              </a:rPr>
              <a:t>(the same as you </a:t>
            </a:r>
            <a:br>
              <a:rPr lang="en-US" altLang="ja-JP" sz="2200" dirty="0">
                <a:latin typeface="Optima" panose="02000503060000020004" pitchFamily="2" charset="0"/>
                <a:ea typeface="ＭＳ 明朝" panose="02020609040205080304" pitchFamily="49" charset="-128"/>
              </a:rPr>
            </a:br>
            <a:r>
              <a:rPr lang="en-US" altLang="ja-JP" sz="2200" dirty="0">
                <a:latin typeface="Optima" panose="02000503060000020004" pitchFamily="2" charset="0"/>
                <a:ea typeface="ＭＳ 明朝" panose="02020609040205080304" pitchFamily="49" charset="-128"/>
              </a:rPr>
              <a:t>would the start of a new paragraph).</a:t>
            </a:r>
            <a:br>
              <a:rPr lang="en-US" altLang="ja-JP" sz="2200" dirty="0">
                <a:latin typeface="Optima" panose="02000503060000020004" pitchFamily="2" charset="0"/>
                <a:ea typeface="ＭＳ 明朝" panose="02020609040205080304" pitchFamily="49" charset="-128"/>
              </a:rPr>
            </a:br>
            <a:endParaRPr lang="en-US" altLang="ja-JP" sz="2200" dirty="0">
              <a:latin typeface="Optima" panose="02000503060000020004" pitchFamily="2" charset="0"/>
              <a:ea typeface="ＭＳ 明朝" panose="02020609040205080304" pitchFamily="49" charset="-128"/>
            </a:endParaRPr>
          </a:p>
          <a:p>
            <a:pPr eaLnBrk="1" hangingPunct="1">
              <a:spcBef>
                <a:spcPct val="0"/>
              </a:spcBef>
            </a:pPr>
            <a:r>
              <a:rPr lang="en-US" altLang="ja-JP" sz="2200" dirty="0">
                <a:latin typeface="Optima" panose="02000503060000020004" pitchFamily="2" charset="0"/>
                <a:ea typeface="ＭＳ 明朝" panose="02020609040205080304" pitchFamily="49" charset="-128"/>
              </a:rPr>
              <a:t>Block quotations may be preceded with a period rather than a colon. </a:t>
            </a:r>
          </a:p>
        </p:txBody>
      </p:sp>
      <p:grpSp>
        <p:nvGrpSpPr>
          <p:cNvPr id="39939" name="Group 14">
            <a:extLst>
              <a:ext uri="{FF2B5EF4-FFF2-40B4-BE49-F238E27FC236}">
                <a16:creationId xmlns:a16="http://schemas.microsoft.com/office/drawing/2014/main" id="{2BEC1FF3-FA26-8F4D-BEEF-15F3D321240A}"/>
              </a:ext>
            </a:extLst>
          </p:cNvPr>
          <p:cNvGrpSpPr>
            <a:grpSpLocks/>
          </p:cNvGrpSpPr>
          <p:nvPr/>
        </p:nvGrpSpPr>
        <p:grpSpPr bwMode="auto">
          <a:xfrm>
            <a:off x="5254010" y="2389187"/>
            <a:ext cx="3425825" cy="3267075"/>
            <a:chOff x="5476575" y="3462726"/>
            <a:chExt cx="3425550" cy="3266943"/>
          </a:xfrm>
        </p:grpSpPr>
        <p:pic>
          <p:nvPicPr>
            <p:cNvPr id="11" name="Picture 7">
              <a:extLst>
                <a:ext uri="{FF2B5EF4-FFF2-40B4-BE49-F238E27FC236}">
                  <a16:creationId xmlns:a16="http://schemas.microsoft.com/office/drawing/2014/main" id="{722442A2-A9BF-A94C-B1F2-7E83E206D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21" t="39462" r="67451" b="14061"/>
            <a:stretch>
              <a:fillRect/>
            </a:stretch>
          </p:blipFill>
          <p:spPr bwMode="auto">
            <a:xfrm>
              <a:off x="5476575" y="3462726"/>
              <a:ext cx="3425550" cy="3266943"/>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D8FC7893-7216-FE44-8668-9C8C5324AE35}"/>
                </a:ext>
              </a:extLst>
            </p:cNvPr>
            <p:cNvSpPr>
              <a:spLocks noChangeArrowheads="1"/>
            </p:cNvSpPr>
            <p:nvPr/>
          </p:nvSpPr>
          <p:spPr bwMode="auto">
            <a:xfrm>
              <a:off x="5476575" y="4526308"/>
              <a:ext cx="3425550" cy="765144"/>
            </a:xfrm>
            <a:prstGeom prst="ellipse">
              <a:avLst/>
            </a:prstGeom>
            <a:noFill/>
            <a:ln w="9525">
              <a:solidFill>
                <a:srgbClr val="4A7EBB"/>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Book Antiqua" charset="0"/>
                  <a:ea typeface="ＭＳ Ｐゴシック" charset="-128"/>
                </a:defRPr>
              </a:lvl1pPr>
              <a:lvl2pPr marL="742950" indent="-285750">
                <a:defRPr sz="2400">
                  <a:solidFill>
                    <a:schemeClr val="tx1"/>
                  </a:solidFill>
                  <a:latin typeface="Book Antiqua" charset="0"/>
                  <a:ea typeface="ＭＳ Ｐゴシック" charset="-128"/>
                </a:defRPr>
              </a:lvl2pPr>
              <a:lvl3pPr marL="1143000" indent="-228600">
                <a:defRPr sz="2400">
                  <a:solidFill>
                    <a:schemeClr val="tx1"/>
                  </a:solidFill>
                  <a:latin typeface="Book Antiqua" charset="0"/>
                  <a:ea typeface="ＭＳ Ｐゴシック" charset="-128"/>
                </a:defRPr>
              </a:lvl3pPr>
              <a:lvl4pPr marL="1600200" indent="-228600">
                <a:defRPr sz="2400">
                  <a:solidFill>
                    <a:schemeClr val="tx1"/>
                  </a:solidFill>
                  <a:latin typeface="Book Antiqua" charset="0"/>
                  <a:ea typeface="ＭＳ Ｐゴシック" charset="-128"/>
                </a:defRPr>
              </a:lvl4pPr>
              <a:lvl5pPr marL="2057400" indent="-228600">
                <a:defRPr sz="2400">
                  <a:solidFill>
                    <a:schemeClr val="tx1"/>
                  </a:solidFill>
                  <a:latin typeface="Book Antiqua"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Book Antiqua"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Book Antiqua"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Book Antiqua"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Book Antiqua" charset="0"/>
                  <a:ea typeface="ＭＳ Ｐゴシック" charset="-128"/>
                </a:defRPr>
              </a:lvl9pPr>
            </a:lstStyle>
            <a:p>
              <a:pPr algn="ctr">
                <a:defRPr/>
              </a:pPr>
              <a:endParaRPr lang="en-US" altLang="en-US" sz="1800">
                <a:solidFill>
                  <a:srgbClr val="FFFFFF"/>
                </a:solidFill>
              </a:endParaRPr>
            </a:p>
          </p:txBody>
        </p:sp>
      </p:grpSp>
      <p:sp>
        <p:nvSpPr>
          <p:cNvPr id="39940" name="TextBox 10">
            <a:extLst>
              <a:ext uri="{FF2B5EF4-FFF2-40B4-BE49-F238E27FC236}">
                <a16:creationId xmlns:a16="http://schemas.microsoft.com/office/drawing/2014/main" id="{126E3805-7B98-094D-B3AB-7D88E5C3AF9C}"/>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Quotes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1">
            <a:extLst>
              <a:ext uri="{FF2B5EF4-FFF2-40B4-BE49-F238E27FC236}">
                <a16:creationId xmlns:a16="http://schemas.microsoft.com/office/drawing/2014/main" id="{125CFD9D-EB12-864A-B3FD-2D36DE87B94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1149145F-1C5E-9849-BD9A-08C0124CC90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1990" name="Picture 12" descr="High-Rez-OWL-Logo.png">
              <a:extLst>
                <a:ext uri="{FF2B5EF4-FFF2-40B4-BE49-F238E27FC236}">
                  <a16:creationId xmlns:a16="http://schemas.microsoft.com/office/drawing/2014/main" id="{CFF335EF-8174-0642-9078-CF02ED3E3D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6" name="TextBox 10">
            <a:extLst>
              <a:ext uri="{FF2B5EF4-FFF2-40B4-BE49-F238E27FC236}">
                <a16:creationId xmlns:a16="http://schemas.microsoft.com/office/drawing/2014/main" id="{84CFC4AF-9BD8-584C-A0B8-C8CC99A15E65}"/>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Figures</a:t>
            </a:r>
          </a:p>
        </p:txBody>
      </p:sp>
      <p:sp>
        <p:nvSpPr>
          <p:cNvPr id="10" name="TextBox 9">
            <a:extLst>
              <a:ext uri="{FF2B5EF4-FFF2-40B4-BE49-F238E27FC236}">
                <a16:creationId xmlns:a16="http://schemas.microsoft.com/office/drawing/2014/main" id="{394D2074-CF0F-4F44-AE7B-1BEB46CA999B}"/>
              </a:ext>
            </a:extLst>
          </p:cNvPr>
          <p:cNvSpPr txBox="1">
            <a:spLocks noChangeArrowheads="1"/>
          </p:cNvSpPr>
          <p:nvPr/>
        </p:nvSpPr>
        <p:spPr bwMode="auto">
          <a:xfrm>
            <a:off x="669925" y="2187575"/>
            <a:ext cx="76914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Position </a:t>
            </a:r>
            <a:r>
              <a:rPr lang="en-US" altLang="en-US" sz="2400">
                <a:solidFill>
                  <a:srgbClr val="0070C0"/>
                </a:solidFill>
                <a:latin typeface="Optima" panose="02000503060000020004" pitchFamily="2" charset="0"/>
              </a:rPr>
              <a:t>tables</a:t>
            </a:r>
            <a:r>
              <a:rPr lang="en-US" altLang="en-US" sz="2400">
                <a:latin typeface="Optima" panose="02000503060000020004" pitchFamily="2" charset="0"/>
              </a:rPr>
              <a:t> and </a:t>
            </a:r>
            <a:r>
              <a:rPr lang="en-US" altLang="en-US" sz="2400">
                <a:solidFill>
                  <a:srgbClr val="0070C0"/>
                </a:solidFill>
                <a:latin typeface="Optima" panose="02000503060000020004" pitchFamily="2" charset="0"/>
              </a:rPr>
              <a:t>figures</a:t>
            </a:r>
            <a:r>
              <a:rPr lang="en-US" altLang="en-US" sz="2400">
                <a:latin typeface="Optima" panose="02000503060000020004" pitchFamily="2" charset="0"/>
              </a:rPr>
              <a:t> after the paragraph in which they’</a:t>
            </a:r>
            <a:r>
              <a:rPr lang="en-US" altLang="ja-JP" sz="2400">
                <a:latin typeface="Optima" panose="02000503060000020004" pitchFamily="2" charset="0"/>
                <a:ea typeface="ＭＳ 明朝" panose="02020609040205080304" pitchFamily="49" charset="-128"/>
              </a:rPr>
              <a:t>re described.</a:t>
            </a:r>
            <a:r>
              <a:rPr lang="en-US" altLang="en-US" sz="2400">
                <a:latin typeface="Optima" panose="02000503060000020004" pitchFamily="2" charset="0"/>
              </a:rPr>
              <a:t> </a:t>
            </a:r>
          </a:p>
          <a:p>
            <a:pPr eaLnBrk="1" hangingPunct="1">
              <a:spcBef>
                <a:spcPct val="0"/>
              </a:spcBef>
            </a:pPr>
            <a:endParaRPr lang="en-US" altLang="en-US" sz="2400">
              <a:latin typeface="Optima" panose="02000503060000020004" pitchFamily="2" charset="0"/>
            </a:endParaRPr>
          </a:p>
          <a:p>
            <a:pPr eaLnBrk="1" hangingPunct="1">
              <a:spcBef>
                <a:spcPct val="0"/>
              </a:spcBef>
            </a:pPr>
            <a:r>
              <a:rPr lang="en-US" altLang="en-US" sz="2400">
                <a:latin typeface="Optima" panose="02000503060000020004" pitchFamily="2" charset="0"/>
              </a:rPr>
              <a:t>Number tables and figures separately, in the order you mention them in the text.</a:t>
            </a:r>
            <a:br>
              <a:rPr lang="en-US" altLang="en-US" sz="2400">
                <a:latin typeface="Optima" panose="02000503060000020004" pitchFamily="2" charset="0"/>
              </a:rPr>
            </a:br>
            <a:endParaRPr lang="en-US" altLang="en-US" sz="2400">
              <a:latin typeface="Optima" panose="02000503060000020004" pitchFamily="2" charset="0"/>
            </a:endParaRPr>
          </a:p>
          <a:p>
            <a:pPr eaLnBrk="1" hangingPunct="1">
              <a:spcBef>
                <a:spcPct val="0"/>
              </a:spcBef>
            </a:pPr>
            <a:r>
              <a:rPr lang="en-US" altLang="en-US" sz="2400">
                <a:latin typeface="Optima" panose="02000503060000020004" pitchFamily="2" charset="0"/>
              </a:rPr>
              <a:t>In the text identify tables and figures by number. </a:t>
            </a:r>
            <a:endParaRPr lang="en-US" altLang="en-US">
              <a:solidFill>
                <a:srgbClr val="0A5AB2"/>
              </a:solidFill>
              <a:latin typeface="Optima" panose="02000503060000020004" pitchFamily="2" charset="0"/>
            </a:endParaRPr>
          </a:p>
          <a:p>
            <a:pPr eaLnBrk="1" hangingPunct="1">
              <a:spcBef>
                <a:spcPct val="0"/>
              </a:spcBef>
            </a:pPr>
            <a:endParaRPr lang="en-US" altLang="ja-JP" sz="2400">
              <a:latin typeface="Optima" panose="02000503060000020004" pitchFamily="2" charset="0"/>
              <a:ea typeface="ＭＳ 明朝" panose="02020609040205080304" pitchFamily="49" charset="-128"/>
            </a:endParaRPr>
          </a:p>
        </p:txBody>
      </p:sp>
      <p:sp>
        <p:nvSpPr>
          <p:cNvPr id="41988" name="TextBox 14">
            <a:extLst>
              <a:ext uri="{FF2B5EF4-FFF2-40B4-BE49-F238E27FC236}">
                <a16:creationId xmlns:a16="http://schemas.microsoft.com/office/drawing/2014/main" id="{B01ADFAD-29AA-2846-BBE6-91C74ACC9E11}"/>
              </a:ext>
            </a:extLst>
          </p:cNvPr>
          <p:cNvSpPr txBox="1">
            <a:spLocks noChangeArrowheads="1"/>
          </p:cNvSpPr>
          <p:nvPr/>
        </p:nvSpPr>
        <p:spPr bwMode="auto">
          <a:xfrm>
            <a:off x="1460500" y="5132388"/>
            <a:ext cx="5686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000">
                <a:solidFill>
                  <a:srgbClr val="0A5AB2"/>
                </a:solidFill>
                <a:latin typeface="Optima" panose="02000503060000020004" pitchFamily="2" charset="0"/>
              </a:rPr>
              <a:t>Ex. “</a:t>
            </a:r>
            <a:r>
              <a:rPr lang="en-US" altLang="ja-JP" sz="2000">
                <a:solidFill>
                  <a:srgbClr val="0A5AB2"/>
                </a:solidFill>
                <a:latin typeface="Optima" panose="02000503060000020004" pitchFamily="2" charset="0"/>
                <a:ea typeface="ＭＳ 明朝" panose="02020609040205080304" pitchFamily="49" charset="-128"/>
              </a:rPr>
              <a:t>in figure 3” rather than by location (“below”).</a:t>
            </a:r>
            <a:endParaRPr lang="en-US" altLang="en-US" sz="2000">
              <a:solidFill>
                <a:srgbClr val="0A5AB2"/>
              </a:solidFill>
              <a:latin typeface="Optima" panose="02000503060000020004" pitchFamily="2" charset="0"/>
              <a:ea typeface="ＭＳ 明朝" panose="02020609040205080304" pitchFamily="49" charset="-128"/>
            </a:endParaRPr>
          </a:p>
          <a:p>
            <a:pPr>
              <a:spcBef>
                <a:spcPct val="0"/>
              </a:spcBef>
              <a:buFontTx/>
              <a:buNone/>
            </a:pPr>
            <a:endParaRPr lang="en-US" altLang="en-US" sz="2000">
              <a:ea typeface="ＭＳ 明朝" panose="02020609040205080304" pitchFamily="49"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
            <a:extLst>
              <a:ext uri="{FF2B5EF4-FFF2-40B4-BE49-F238E27FC236}">
                <a16:creationId xmlns:a16="http://schemas.microsoft.com/office/drawing/2014/main" id="{CFC744DE-56AE-EF4E-B09B-D9862194585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4E07C022-A544-9844-945A-B5C4B6EC54B9}"/>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4037" name="Picture 12" descr="High-Rez-OWL-Logo.png">
              <a:extLst>
                <a:ext uri="{FF2B5EF4-FFF2-40B4-BE49-F238E27FC236}">
                  <a16:creationId xmlns:a16="http://schemas.microsoft.com/office/drawing/2014/main" id="{3B9CF8C1-336F-234A-BEF9-349C789F5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4" name="TextBox 10">
            <a:extLst>
              <a:ext uri="{FF2B5EF4-FFF2-40B4-BE49-F238E27FC236}">
                <a16:creationId xmlns:a16="http://schemas.microsoft.com/office/drawing/2014/main" id="{65FE9285-5E8B-7345-A993-9B9D8527D4E2}"/>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 (con’t)</a:t>
            </a:r>
          </a:p>
        </p:txBody>
      </p:sp>
      <p:sp>
        <p:nvSpPr>
          <p:cNvPr id="7" name="TextBox 6">
            <a:extLst>
              <a:ext uri="{FF2B5EF4-FFF2-40B4-BE49-F238E27FC236}">
                <a16:creationId xmlns:a16="http://schemas.microsoft.com/office/drawing/2014/main" id="{EEE98527-06B5-4F4B-9F0C-A5D066A70982}"/>
              </a:ext>
            </a:extLst>
          </p:cNvPr>
          <p:cNvSpPr txBox="1">
            <a:spLocks noChangeArrowheads="1"/>
          </p:cNvSpPr>
          <p:nvPr/>
        </p:nvSpPr>
        <p:spPr bwMode="auto">
          <a:xfrm>
            <a:off x="569913" y="2295525"/>
            <a:ext cx="83724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dirty="0">
                <a:latin typeface="Optima" panose="02000503060000020004" pitchFamily="2" charset="0"/>
              </a:rPr>
              <a:t>Every </a:t>
            </a:r>
            <a:r>
              <a:rPr lang="en-US" altLang="en-US" sz="2400" dirty="0">
                <a:solidFill>
                  <a:srgbClr val="0070C0"/>
                </a:solidFill>
                <a:latin typeface="Optima" panose="02000503060000020004" pitchFamily="2" charset="0"/>
              </a:rPr>
              <a:t>table</a:t>
            </a:r>
            <a:r>
              <a:rPr lang="en-US" altLang="en-US" sz="2400" dirty="0">
                <a:latin typeface="Optima" panose="02000503060000020004" pitchFamily="2" charset="0"/>
              </a:rPr>
              <a:t> should have a number and a (short and descriptive) title, flush left on the line above it.</a:t>
            </a:r>
          </a:p>
          <a:p>
            <a:pPr eaLnBrk="1" hangingPunct="1">
              <a:spcBef>
                <a:spcPct val="0"/>
              </a:spcBef>
              <a:buFontTx/>
              <a:buNone/>
            </a:pPr>
            <a:r>
              <a:rPr lang="en-US" altLang="en-US" sz="2800" dirty="0">
                <a:latin typeface="Optima" panose="02000503060000020004" pitchFamily="2" charset="0"/>
              </a:rPr>
              <a:t>		</a:t>
            </a:r>
            <a:r>
              <a:rPr lang="en-US" altLang="en-US" sz="1800" dirty="0">
                <a:latin typeface="Optima" panose="02000503060000020004" pitchFamily="2" charset="0"/>
              </a:rPr>
              <a:t>Table 1. Title without a terminal period </a:t>
            </a:r>
          </a:p>
          <a:p>
            <a:pPr eaLnBrk="1" hangingPunct="1">
              <a:spcBef>
                <a:spcPct val="0"/>
              </a:spcBef>
              <a:buFontTx/>
              <a:buNone/>
            </a:pPr>
            <a:endParaRPr lang="en-US" altLang="en-US" sz="28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Every </a:t>
            </a:r>
            <a:r>
              <a:rPr lang="en-US" altLang="en-US" sz="2400" dirty="0">
                <a:solidFill>
                  <a:srgbClr val="0070C0"/>
                </a:solidFill>
                <a:latin typeface="Optima" panose="02000503060000020004" pitchFamily="2" charset="0"/>
              </a:rPr>
              <a:t>figure</a:t>
            </a:r>
            <a:r>
              <a:rPr lang="en-US" altLang="en-US" sz="2400" dirty="0">
                <a:latin typeface="Optima" panose="02000503060000020004" pitchFamily="2" charset="0"/>
              </a:rPr>
              <a:t> should have a number and a caption, flush left on the line below the figure. </a:t>
            </a:r>
            <a:br>
              <a:rPr lang="en-US" altLang="en-US" sz="2800" dirty="0">
                <a:latin typeface="Optima" panose="02000503060000020004" pitchFamily="2" charset="0"/>
              </a:rPr>
            </a:br>
            <a:r>
              <a:rPr lang="en-US" altLang="en-US" sz="2800" dirty="0">
                <a:latin typeface="Optima" panose="02000503060000020004" pitchFamily="2" charset="0"/>
              </a:rPr>
              <a:t>		</a:t>
            </a:r>
            <a:r>
              <a:rPr lang="en-US" altLang="en-US" sz="1800" dirty="0">
                <a:latin typeface="Optima" panose="02000503060000020004" pitchFamily="2" charset="0"/>
              </a:rPr>
              <a:t>Figure 2. Caption with or without a terminal period.</a:t>
            </a:r>
          </a:p>
          <a:p>
            <a:pPr marL="0" indent="0" eaLnBrk="1" hangingPunct="1">
              <a:spcBef>
                <a:spcPct val="0"/>
              </a:spcBef>
              <a:buNone/>
            </a:pPr>
            <a:endParaRPr lang="en-US" altLang="en-US" sz="24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Any </a:t>
            </a:r>
            <a:r>
              <a:rPr lang="en-US" altLang="en-US" sz="2400" dirty="0">
                <a:solidFill>
                  <a:srgbClr val="0070C0"/>
                </a:solidFill>
                <a:latin typeface="Optima" panose="02000503060000020004" pitchFamily="2" charset="0"/>
              </a:rPr>
              <a:t>figure or table</a:t>
            </a:r>
            <a:r>
              <a:rPr lang="en-US" altLang="en-US" sz="2400" dirty="0">
                <a:latin typeface="Optima" panose="02000503060000020004" pitchFamily="2" charset="0"/>
              </a:rPr>
              <a:t> that uses symbols or patterns should be accompanied with a key to identify them, either within the figure or table itself or in its caption.</a:t>
            </a:r>
          </a:p>
          <a:p>
            <a:pPr marL="0" indent="0" eaLnBrk="1" hangingPunct="1">
              <a:spcBef>
                <a:spcPct val="0"/>
              </a:spcBef>
              <a:buNone/>
            </a:pPr>
            <a:endParaRPr lang="en-US" altLang="en-US" sz="1800" dirty="0">
              <a:latin typeface="Optima" panose="02000503060000020004" pitchFamily="2"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
            <a:extLst>
              <a:ext uri="{FF2B5EF4-FFF2-40B4-BE49-F238E27FC236}">
                <a16:creationId xmlns:a16="http://schemas.microsoft.com/office/drawing/2014/main" id="{E5019693-04CE-304C-869B-36EEB05754CC}"/>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AD544335-9D8D-1F4B-8ACC-4F65043890E9}"/>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6085" name="Picture 12" descr="High-Rez-OWL-Logo.png">
              <a:extLst>
                <a:ext uri="{FF2B5EF4-FFF2-40B4-BE49-F238E27FC236}">
                  <a16:creationId xmlns:a16="http://schemas.microsoft.com/office/drawing/2014/main" id="{61D87294-6BBF-9147-B8D1-200D0EEE62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2" name="TextBox 10">
            <a:extLst>
              <a:ext uri="{FF2B5EF4-FFF2-40B4-BE49-F238E27FC236}">
                <a16:creationId xmlns:a16="http://schemas.microsoft.com/office/drawing/2014/main" id="{870A363A-302E-F34F-AD15-B0373691AEE6}"/>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 (con’t)</a:t>
            </a:r>
          </a:p>
        </p:txBody>
      </p:sp>
      <p:sp>
        <p:nvSpPr>
          <p:cNvPr id="46083" name="TextBox 2">
            <a:extLst>
              <a:ext uri="{FF2B5EF4-FFF2-40B4-BE49-F238E27FC236}">
                <a16:creationId xmlns:a16="http://schemas.microsoft.com/office/drawing/2014/main" id="{BC1E4C18-570F-1444-8DCD-7DA5F4E7C86A}"/>
              </a:ext>
            </a:extLst>
          </p:cNvPr>
          <p:cNvSpPr txBox="1">
            <a:spLocks noChangeArrowheads="1"/>
          </p:cNvSpPr>
          <p:nvPr/>
        </p:nvSpPr>
        <p:spPr bwMode="auto">
          <a:xfrm>
            <a:off x="984250" y="2022475"/>
            <a:ext cx="72469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 Cite the </a:t>
            </a:r>
            <a:r>
              <a:rPr lang="en-US" altLang="en-US" sz="2400">
                <a:solidFill>
                  <a:srgbClr val="0A5AB2"/>
                </a:solidFill>
                <a:latin typeface="Optima" panose="02000503060000020004" pitchFamily="2" charset="0"/>
              </a:rPr>
              <a:t>source</a:t>
            </a:r>
            <a:r>
              <a:rPr lang="en-US" altLang="en-US" sz="2400">
                <a:latin typeface="Optima" panose="02000503060000020004" pitchFamily="2" charset="0"/>
              </a:rPr>
              <a:t> of table and figure information with a “</a:t>
            </a:r>
            <a:r>
              <a:rPr lang="en-US" altLang="ja-JP" sz="2400">
                <a:latin typeface="Optima" panose="02000503060000020004" pitchFamily="2" charset="0"/>
                <a:ea typeface="ＭＳ 明朝" panose="02020609040205080304" pitchFamily="49" charset="-128"/>
              </a:rPr>
              <a:t>source line” at the bottom of the table or figure.</a:t>
            </a:r>
          </a:p>
          <a:p>
            <a:pPr eaLnBrk="1" hangingPunct="1">
              <a:spcBef>
                <a:spcPct val="0"/>
              </a:spcBef>
            </a:pPr>
            <a:endParaRPr lang="en-US" altLang="ja-JP" sz="1800">
              <a:latin typeface="Optima" panose="02000503060000020004" pitchFamily="2" charset="0"/>
              <a:ea typeface="ＭＳ 明朝" panose="02020609040205080304" pitchFamily="49" charset="-128"/>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Source lines are introduced by the word ‘Source(s),’ followed by a colon, and end with a period.</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Cite a source as you would for parenthetical citation, minus the parentheses, and include full information in an entry on your Bibliography page.</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Acknowledge reproduced or adapted sources appropriately (i.e., data adapted from ___ ).</a:t>
            </a:r>
          </a:p>
          <a:p>
            <a:pPr>
              <a:spcBef>
                <a:spcPct val="0"/>
              </a:spcBef>
              <a:buFontTx/>
              <a:buNone/>
            </a:pPr>
            <a:endParaRPr lang="en-US" altLang="en-US" sz="1800">
              <a:ea typeface="ＭＳ 明朝" panose="02020609040205080304" pitchFamily="49"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8">
            <a:extLst>
              <a:ext uri="{FF2B5EF4-FFF2-40B4-BE49-F238E27FC236}">
                <a16:creationId xmlns:a16="http://schemas.microsoft.com/office/drawing/2014/main" id="{293E06B3-D203-E54B-B8A3-8B34ADE3CFF7}"/>
              </a:ext>
            </a:extLst>
          </p:cNvPr>
          <p:cNvGrpSpPr>
            <a:grpSpLocks/>
          </p:cNvGrpSpPr>
          <p:nvPr/>
        </p:nvGrpSpPr>
        <p:grpSpPr bwMode="auto">
          <a:xfrm>
            <a:off x="1128713" y="0"/>
            <a:ext cx="7102475" cy="2022475"/>
            <a:chOff x="0" y="0"/>
            <a:chExt cx="9588127" cy="2762588"/>
          </a:xfrm>
        </p:grpSpPr>
        <p:grpSp>
          <p:nvGrpSpPr>
            <p:cNvPr id="48143" name="Group 1">
              <a:extLst>
                <a:ext uri="{FF2B5EF4-FFF2-40B4-BE49-F238E27FC236}">
                  <a16:creationId xmlns:a16="http://schemas.microsoft.com/office/drawing/2014/main" id="{764714B6-F5F6-6043-A568-960629D8D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D876EEA5-D14D-1B49-B973-0843EF4FDAE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8146" name="Picture 12" descr="High-Rez-OWL-Logo.png">
                <a:extLst>
                  <a:ext uri="{FF2B5EF4-FFF2-40B4-BE49-F238E27FC236}">
                    <a16:creationId xmlns:a16="http://schemas.microsoft.com/office/drawing/2014/main" id="{AEF18A24-8493-BC49-AFA9-0E7D14D3A5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4" name="TextBox 10">
              <a:extLst>
                <a:ext uri="{FF2B5EF4-FFF2-40B4-BE49-F238E27FC236}">
                  <a16:creationId xmlns:a16="http://schemas.microsoft.com/office/drawing/2014/main" id="{03B9446B-AA9A-1247-868A-AD87DC5D441C}"/>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Bibliography</a:t>
              </a:r>
            </a:p>
          </p:txBody>
        </p:sp>
      </p:grpSp>
      <p:pic>
        <p:nvPicPr>
          <p:cNvPr id="48130" name="Picture 1">
            <a:extLst>
              <a:ext uri="{FF2B5EF4-FFF2-40B4-BE49-F238E27FC236}">
                <a16:creationId xmlns:a16="http://schemas.microsoft.com/office/drawing/2014/main" id="{C13B72E1-F1BA-E74E-A273-8D81C4A86A90}"/>
              </a:ext>
            </a:extLst>
          </p:cNvPr>
          <p:cNvPicPr>
            <a:picLocks noChangeAspect="1"/>
          </p:cNvPicPr>
          <p:nvPr/>
        </p:nvPicPr>
        <p:blipFill>
          <a:blip r:embed="rId4">
            <a:extLst>
              <a:ext uri="{28A0092B-C50C-407E-A947-70E740481C1C}">
                <a14:useLocalDpi xmlns:a14="http://schemas.microsoft.com/office/drawing/2010/main" val="0"/>
              </a:ext>
            </a:extLst>
          </a:blip>
          <a:srcRect l="7106" t="2521" r="5408" b="61800"/>
          <a:stretch>
            <a:fillRect/>
          </a:stretch>
        </p:blipFill>
        <p:spPr bwMode="auto">
          <a:xfrm>
            <a:off x="4086225" y="2498725"/>
            <a:ext cx="4591050" cy="2420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11" name="Rounded Rectangular Callout 10">
            <a:extLst>
              <a:ext uri="{FF2B5EF4-FFF2-40B4-BE49-F238E27FC236}">
                <a16:creationId xmlns:a16="http://schemas.microsoft.com/office/drawing/2014/main" id="{424C3DC2-AD7E-FD46-A73D-3E4FDA195CCE}"/>
              </a:ext>
            </a:extLst>
          </p:cNvPr>
          <p:cNvSpPr/>
          <p:nvPr/>
        </p:nvSpPr>
        <p:spPr bwMode="auto">
          <a:xfrm>
            <a:off x="278864" y="2081108"/>
            <a:ext cx="3581400" cy="1343015"/>
          </a:xfrm>
          <a:prstGeom prst="wedgeRoundRectCallout">
            <a:avLst>
              <a:gd name="adj1" fmla="val 107915"/>
              <a:gd name="adj2" fmla="val 160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a:latin typeface="Optima" panose="02000503060000020004" pitchFamily="2" charset="0"/>
              </a:rPr>
              <a:t>Center the title, “</a:t>
            </a:r>
            <a:r>
              <a:rPr lang="en-US" altLang="ja-JP">
                <a:latin typeface="Optima" panose="02000503060000020004" pitchFamily="2" charset="0"/>
                <a:ea typeface="ＭＳ 明朝" panose="02020609040205080304" pitchFamily="49" charset="-128"/>
              </a:rPr>
              <a:t>Bibliography,”  at the top of the page. Do not bold, italicize or enclose in quotation marks.</a:t>
            </a:r>
            <a:endParaRPr lang="en-US" altLang="en-US">
              <a:latin typeface="Optima" panose="02000503060000020004" pitchFamily="2" charset="0"/>
            </a:endParaRPr>
          </a:p>
        </p:txBody>
      </p:sp>
      <p:sp useBgFill="1">
        <p:nvSpPr>
          <p:cNvPr id="13" name="Rounded Rectangular Callout 12">
            <a:extLst>
              <a:ext uri="{FF2B5EF4-FFF2-40B4-BE49-F238E27FC236}">
                <a16:creationId xmlns:a16="http://schemas.microsoft.com/office/drawing/2014/main" id="{7B69FA94-FE87-FD45-BD6E-2BB0C2496242}"/>
              </a:ext>
            </a:extLst>
          </p:cNvPr>
          <p:cNvSpPr/>
          <p:nvPr/>
        </p:nvSpPr>
        <p:spPr bwMode="auto">
          <a:xfrm>
            <a:off x="278864" y="4508217"/>
            <a:ext cx="3581400" cy="1006823"/>
          </a:xfrm>
          <a:prstGeom prst="wedgeRoundRectCallout">
            <a:avLst>
              <a:gd name="adj1" fmla="val 61949"/>
              <a:gd name="adj2" fmla="val -47838"/>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latin typeface="Optima"/>
                <a:ea typeface="MS PGothic" pitchFamily="34" charset="-128"/>
              </a:rPr>
              <a:t>Single-space reference entries internally. Double-space entries externally.</a:t>
            </a:r>
            <a:endParaRPr lang="en-US" dirty="0">
              <a:latin typeface="Optima"/>
              <a:ea typeface="+mn-ea"/>
              <a:cs typeface="Arial"/>
            </a:endParaRPr>
          </a:p>
        </p:txBody>
      </p:sp>
      <p:sp useBgFill="1">
        <p:nvSpPr>
          <p:cNvPr id="14" name="Rounded Rectangular Callout 13">
            <a:extLst>
              <a:ext uri="{FF2B5EF4-FFF2-40B4-BE49-F238E27FC236}">
                <a16:creationId xmlns:a16="http://schemas.microsoft.com/office/drawing/2014/main" id="{B9282B0C-4DCC-6547-A69A-82BD9AC020B9}"/>
              </a:ext>
            </a:extLst>
          </p:cNvPr>
          <p:cNvSpPr/>
          <p:nvPr/>
        </p:nvSpPr>
        <p:spPr bwMode="auto">
          <a:xfrm>
            <a:off x="278864" y="3581640"/>
            <a:ext cx="3581400" cy="765056"/>
          </a:xfrm>
          <a:prstGeom prst="wedgeRoundRectCallout">
            <a:avLst>
              <a:gd name="adj1" fmla="val 67759"/>
              <a:gd name="adj2" fmla="val -6432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latin typeface="Optima"/>
                <a:ea typeface="MS PGothic" pitchFamily="34" charset="-128"/>
              </a:rPr>
              <a:t>Flush left the first line of the entry and indent subsequent lines</a:t>
            </a:r>
            <a:endParaRPr lang="en-US" dirty="0">
              <a:latin typeface="Optima"/>
              <a:ea typeface="+mn-ea"/>
              <a:cs typeface="Arial"/>
            </a:endParaRPr>
          </a:p>
        </p:txBody>
      </p:sp>
      <p:sp useBgFill="1">
        <p:nvSpPr>
          <p:cNvPr id="15" name="Rounded Rectangular Callout 14">
            <a:extLst>
              <a:ext uri="{FF2B5EF4-FFF2-40B4-BE49-F238E27FC236}">
                <a16:creationId xmlns:a16="http://schemas.microsoft.com/office/drawing/2014/main" id="{8B0D22EC-8673-874B-8FB7-7BFBB9DC6231}"/>
              </a:ext>
            </a:extLst>
          </p:cNvPr>
          <p:cNvSpPr/>
          <p:nvPr/>
        </p:nvSpPr>
        <p:spPr bwMode="auto">
          <a:xfrm>
            <a:off x="4321175" y="5218004"/>
            <a:ext cx="3581400" cy="702023"/>
          </a:xfrm>
          <a:prstGeom prst="wedgeRoundRectCallout">
            <a:avLst>
              <a:gd name="adj1" fmla="val -45387"/>
              <a:gd name="adj2" fmla="val -10293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a:latin typeface="Optima" panose="02000503060000020004" pitchFamily="2" charset="0"/>
              </a:rPr>
              <a:t>Order entries alphabetically by the authors’</a:t>
            </a:r>
            <a:r>
              <a:rPr lang="en-US" altLang="ja-JP">
                <a:latin typeface="Optima" panose="02000503060000020004" pitchFamily="2" charset="0"/>
                <a:ea typeface="ＭＳ 明朝" panose="02020609040205080304" pitchFamily="49" charset="-128"/>
              </a:rPr>
              <a:t> last names.</a:t>
            </a:r>
            <a:endParaRPr lang="en-US" altLang="en-US">
              <a:latin typeface="Optima" panose="02000503060000020004"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750D76DE-3F04-6849-9769-8BB804FEBC71}"/>
              </a:ext>
            </a:extLst>
          </p:cNvPr>
          <p:cNvSpPr txBox="1">
            <a:spLocks noChangeArrowheads="1"/>
          </p:cNvSpPr>
          <p:nvPr/>
        </p:nvSpPr>
        <p:spPr bwMode="auto">
          <a:xfrm>
            <a:off x="555625" y="2165350"/>
            <a:ext cx="8032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Clr>
                <a:schemeClr val="tx1"/>
              </a:buClr>
              <a:buFontTx/>
              <a:buNone/>
            </a:pPr>
            <a:r>
              <a:rPr lang="en-US" altLang="en-US" sz="2200">
                <a:latin typeface="Optima" panose="02000503060000020004" pitchFamily="2" charset="0"/>
              </a:rPr>
              <a:t>Authors are required to identify source material for direct quotations, paraphrases, and “any facts or opinions not generally known or easily checked” (14.1).</a:t>
            </a:r>
          </a:p>
        </p:txBody>
      </p:sp>
      <p:grpSp>
        <p:nvGrpSpPr>
          <p:cNvPr id="50178" name="Group 8">
            <a:extLst>
              <a:ext uri="{FF2B5EF4-FFF2-40B4-BE49-F238E27FC236}">
                <a16:creationId xmlns:a16="http://schemas.microsoft.com/office/drawing/2014/main" id="{FA5FB18E-C372-7148-A71A-49F010EBBFE3}"/>
              </a:ext>
            </a:extLst>
          </p:cNvPr>
          <p:cNvGrpSpPr>
            <a:grpSpLocks/>
          </p:cNvGrpSpPr>
          <p:nvPr/>
        </p:nvGrpSpPr>
        <p:grpSpPr bwMode="auto">
          <a:xfrm>
            <a:off x="1128713" y="0"/>
            <a:ext cx="6773862" cy="2022475"/>
            <a:chOff x="0" y="0"/>
            <a:chExt cx="9144000" cy="2762588"/>
          </a:xfrm>
        </p:grpSpPr>
        <p:grpSp>
          <p:nvGrpSpPr>
            <p:cNvPr id="50180" name="Group 1">
              <a:extLst>
                <a:ext uri="{FF2B5EF4-FFF2-40B4-BE49-F238E27FC236}">
                  <a16:creationId xmlns:a16="http://schemas.microsoft.com/office/drawing/2014/main" id="{341D9324-A540-AF40-89C0-C0A6981D489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48D15FA-6866-5440-83C6-C274DEFC9D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0183" name="Picture 12" descr="High-Rez-OWL-Logo.png">
                <a:extLst>
                  <a:ext uri="{FF2B5EF4-FFF2-40B4-BE49-F238E27FC236}">
                    <a16:creationId xmlns:a16="http://schemas.microsoft.com/office/drawing/2014/main" id="{E16430C0-81E5-204A-92CB-519A34CCAD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1" name="TextBox 10">
              <a:extLst>
                <a:ext uri="{FF2B5EF4-FFF2-40B4-BE49-F238E27FC236}">
                  <a16:creationId xmlns:a16="http://schemas.microsoft.com/office/drawing/2014/main" id="{8646714B-A706-924F-9CAA-397AF68E6BE9}"/>
                </a:ext>
              </a:extLst>
            </p:cNvPr>
            <p:cNvSpPr txBox="1">
              <a:spLocks noChangeArrowheads="1"/>
            </p:cNvSpPr>
            <p:nvPr/>
          </p:nvSpPr>
          <p:spPr bwMode="auto">
            <a:xfrm>
              <a:off x="5088678" y="1001499"/>
              <a:ext cx="3609587"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the Basics</a:t>
              </a:r>
            </a:p>
          </p:txBody>
        </p:sp>
      </p:grpSp>
      <p:sp>
        <p:nvSpPr>
          <p:cNvPr id="50179" name="TextBox 1">
            <a:extLst>
              <a:ext uri="{FF2B5EF4-FFF2-40B4-BE49-F238E27FC236}">
                <a16:creationId xmlns:a16="http://schemas.microsoft.com/office/drawing/2014/main" id="{D9A2132B-653B-9B45-B395-2F4E098353B6}"/>
              </a:ext>
            </a:extLst>
          </p:cNvPr>
          <p:cNvSpPr txBox="1">
            <a:spLocks noChangeArrowheads="1"/>
          </p:cNvSpPr>
          <p:nvPr/>
        </p:nvSpPr>
        <p:spPr bwMode="auto">
          <a:xfrm>
            <a:off x="555625" y="3381375"/>
            <a:ext cx="80041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200" b="1">
                <a:latin typeface="Optima" panose="02000503060000020004" pitchFamily="2" charset="0"/>
              </a:rPr>
              <a:t>Notes-Bibliography Style:</a:t>
            </a:r>
          </a:p>
          <a:p>
            <a:pPr eaLnBrk="1" hangingPunct="1">
              <a:spcBef>
                <a:spcPct val="0"/>
              </a:spcBef>
              <a:buFontTx/>
              <a:buNone/>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Requires </a:t>
            </a:r>
            <a:r>
              <a:rPr lang="en-US" altLang="en-US" sz="2200">
                <a:solidFill>
                  <a:srgbClr val="0070C0"/>
                </a:solidFill>
                <a:latin typeface="Optima" panose="02000503060000020004" pitchFamily="2" charset="0"/>
              </a:rPr>
              <a:t>footnotes</a:t>
            </a:r>
            <a:r>
              <a:rPr lang="en-US" altLang="en-US" sz="2200">
                <a:latin typeface="Optima" panose="02000503060000020004" pitchFamily="2" charset="0"/>
              </a:rPr>
              <a:t> and/or </a:t>
            </a:r>
            <a:r>
              <a:rPr lang="en-US" altLang="en-US" sz="2200">
                <a:solidFill>
                  <a:srgbClr val="0070C0"/>
                </a:solidFill>
                <a:latin typeface="Optima" panose="02000503060000020004" pitchFamily="2" charset="0"/>
              </a:rPr>
              <a:t>endnotes</a:t>
            </a:r>
            <a:r>
              <a:rPr lang="en-US" altLang="en-US" sz="2200">
                <a:latin typeface="Optima" panose="02000503060000020004" pitchFamily="2" charset="0"/>
              </a:rPr>
              <a:t> to cite sources and/or provide relevant commentary </a:t>
            </a:r>
            <a:r>
              <a:rPr lang="en-US" altLang="en-US" sz="2200">
                <a:solidFill>
                  <a:srgbClr val="0070C0"/>
                </a:solidFill>
                <a:latin typeface="Optima" panose="02000503060000020004" pitchFamily="2" charset="0"/>
              </a:rPr>
              <a:t>within</a:t>
            </a:r>
            <a:r>
              <a:rPr lang="en-US" altLang="en-US" sz="2200">
                <a:latin typeface="Optima" panose="02000503060000020004" pitchFamily="2" charset="0"/>
              </a:rPr>
              <a:t> the text.</a:t>
            </a:r>
          </a:p>
          <a:p>
            <a:pPr eaLnBrk="1" hangingPunct="1">
              <a:spcBef>
                <a:spcPct val="0"/>
              </a:spcBef>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Includes each source cited within the text as an entry in the </a:t>
            </a:r>
            <a:r>
              <a:rPr lang="en-US" altLang="en-US" sz="2200">
                <a:solidFill>
                  <a:srgbClr val="0070C0"/>
                </a:solidFill>
                <a:latin typeface="Optima" panose="02000503060000020004" pitchFamily="2" charset="0"/>
              </a:rPr>
              <a:t>bibliography</a:t>
            </a:r>
            <a:r>
              <a:rPr lang="en-US" altLang="en-US" sz="2200">
                <a:latin typeface="Optima" panose="02000503060000020004" pitchFamily="2" charset="0"/>
              </a:rPr>
              <a:t> at the </a:t>
            </a:r>
            <a:r>
              <a:rPr lang="en-US" altLang="en-US" sz="2200">
                <a:solidFill>
                  <a:srgbClr val="0070C0"/>
                </a:solidFill>
                <a:latin typeface="Optima" panose="02000503060000020004" pitchFamily="2" charset="0"/>
              </a:rPr>
              <a:t>end</a:t>
            </a:r>
            <a:r>
              <a:rPr lang="en-US" altLang="en-US" sz="2200">
                <a:latin typeface="Optima" panose="02000503060000020004" pitchFamily="2" charset="0"/>
              </a:rPr>
              <a:t> of the paper.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1">
            <a:extLst>
              <a:ext uri="{FF2B5EF4-FFF2-40B4-BE49-F238E27FC236}">
                <a16:creationId xmlns:a16="http://schemas.microsoft.com/office/drawing/2014/main" id="{9B9C6B16-00B9-0643-AF99-E34F967A9F07}"/>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2465E505-A8D2-5E46-8150-00D8283BE2F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2229" name="Picture 12" descr="High-Rez-OWL-Logo.png">
              <a:extLst>
                <a:ext uri="{FF2B5EF4-FFF2-40B4-BE49-F238E27FC236}">
                  <a16:creationId xmlns:a16="http://schemas.microsoft.com/office/drawing/2014/main" id="{7F23F7E5-5E4A-6544-B957-97D1BCD33E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6" name="TextBox 1">
            <a:extLst>
              <a:ext uri="{FF2B5EF4-FFF2-40B4-BE49-F238E27FC236}">
                <a16:creationId xmlns:a16="http://schemas.microsoft.com/office/drawing/2014/main" id="{48A70D1D-BB12-7246-B024-DBAD53888D82}"/>
              </a:ext>
            </a:extLst>
          </p:cNvPr>
          <p:cNvSpPr txBox="1">
            <a:spLocks noChangeArrowheads="1"/>
          </p:cNvSpPr>
          <p:nvPr/>
        </p:nvSpPr>
        <p:spPr bwMode="auto">
          <a:xfrm>
            <a:off x="554038" y="2022475"/>
            <a:ext cx="820650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spcAft>
                <a:spcPts val="1200"/>
              </a:spcAft>
            </a:pPr>
            <a:r>
              <a:rPr lang="en-US" altLang="en-US" sz="1800" dirty="0">
                <a:latin typeface="Optima" panose="02000503060000020004" pitchFamily="2" charset="0"/>
              </a:rPr>
              <a:t> Invert authors’ </a:t>
            </a:r>
            <a:r>
              <a:rPr lang="en-US" altLang="ja-JP" sz="1800" dirty="0">
                <a:latin typeface="Optima" panose="02000503060000020004" pitchFamily="2" charset="0"/>
                <a:ea typeface="ＭＳ 明朝" panose="02020609040205080304" pitchFamily="49" charset="-128"/>
              </a:rPr>
              <a:t>names—last name followed by first name—and alphabetize reference list entries by the last name of the first author of each work.</a:t>
            </a:r>
          </a:p>
          <a:p>
            <a:pPr algn="ctr" eaLnBrk="1" hangingPunct="1">
              <a:spcBef>
                <a:spcPct val="0"/>
              </a:spcBef>
              <a:spcAft>
                <a:spcPts val="1200"/>
              </a:spcAft>
              <a:buFontTx/>
              <a:buNone/>
            </a:pPr>
            <a:r>
              <a:rPr lang="en-US" altLang="ja-JP" sz="1800" b="1" dirty="0">
                <a:solidFill>
                  <a:srgbClr val="0070C0"/>
                </a:solidFill>
                <a:latin typeface="Optima" panose="02000503060000020004" pitchFamily="2" charset="0"/>
                <a:ea typeface="ＭＳ 明朝" panose="02020609040205080304" pitchFamily="49" charset="-128"/>
              </a:rPr>
              <a:t>Ex. </a:t>
            </a:r>
            <a:r>
              <a:rPr lang="en-US" altLang="ja-JP" sz="1800" b="1" dirty="0" err="1">
                <a:solidFill>
                  <a:srgbClr val="0070C0"/>
                </a:solidFill>
                <a:latin typeface="Optima" panose="02000503060000020004" pitchFamily="2" charset="0"/>
                <a:ea typeface="ＭＳ 明朝" panose="02020609040205080304" pitchFamily="49" charset="-128"/>
              </a:rPr>
              <a:t>Agamben</a:t>
            </a:r>
            <a:r>
              <a:rPr lang="en-US" altLang="ja-JP" sz="1800" b="1" dirty="0">
                <a:solidFill>
                  <a:srgbClr val="0070C0"/>
                </a:solidFill>
                <a:latin typeface="Optima" panose="02000503060000020004" pitchFamily="2" charset="0"/>
                <a:ea typeface="ＭＳ 明朝" panose="02020609040205080304" pitchFamily="49" charset="-128"/>
              </a:rPr>
              <a:t>, Giorgio</a:t>
            </a:r>
          </a:p>
          <a:p>
            <a:pPr eaLnBrk="1" hangingPunct="1">
              <a:spcBef>
                <a:spcPct val="0"/>
              </a:spcBef>
              <a:spcAft>
                <a:spcPts val="1200"/>
              </a:spcAft>
            </a:pPr>
            <a:r>
              <a:rPr lang="en-US" altLang="en-US" sz="1800" dirty="0">
                <a:latin typeface="Optima" panose="02000503060000020004" pitchFamily="2" charset="0"/>
              </a:rPr>
              <a:t> Use headline-style capitalization for titles.</a:t>
            </a:r>
          </a:p>
          <a:p>
            <a:pPr algn="ctr" eaLnBrk="1" hangingPunct="1">
              <a:spcBef>
                <a:spcPct val="0"/>
              </a:spcBef>
              <a:spcAft>
                <a:spcPts val="1200"/>
              </a:spcAft>
              <a:buFontTx/>
              <a:buNone/>
            </a:pPr>
            <a:r>
              <a:rPr lang="en-US" altLang="en-US" sz="1800" b="1" dirty="0">
                <a:solidFill>
                  <a:srgbClr val="0070C0"/>
                </a:solidFill>
                <a:latin typeface="Optima" panose="02000503060000020004" pitchFamily="2" charset="0"/>
              </a:rPr>
              <a:t>Ex. A Tale of Two Cities</a:t>
            </a:r>
          </a:p>
          <a:p>
            <a:pPr eaLnBrk="1" hangingPunct="1">
              <a:spcBef>
                <a:spcPct val="0"/>
              </a:spcBef>
              <a:spcAft>
                <a:spcPts val="1200"/>
              </a:spcAft>
            </a:pPr>
            <a:r>
              <a:rPr lang="en-US" altLang="en-US" sz="1800" dirty="0">
                <a:latin typeface="Optima" panose="02000503060000020004" pitchFamily="2" charset="0"/>
              </a:rPr>
              <a:t> Italicize titles of longer works such as books and journals.</a:t>
            </a:r>
          </a:p>
          <a:p>
            <a:pPr eaLnBrk="1" hangingPunct="1">
              <a:spcBef>
                <a:spcPct val="0"/>
              </a:spcBef>
              <a:spcAft>
                <a:spcPts val="1200"/>
              </a:spcAft>
            </a:pPr>
            <a:r>
              <a:rPr lang="en-US" altLang="en-US" sz="1800" dirty="0">
                <a:latin typeface="Optima" panose="02000503060000020004" pitchFamily="2" charset="0"/>
              </a:rPr>
              <a:t> Put quotation marks around the titles of shorter works such as journal articles or essays in edited collections. Unpublished works are also placed in quotations.</a:t>
            </a:r>
          </a:p>
          <a:p>
            <a:pPr algn="ctr" eaLnBrk="1" hangingPunct="1">
              <a:spcBef>
                <a:spcPct val="0"/>
              </a:spcBef>
              <a:buFontTx/>
              <a:buNone/>
            </a:pPr>
            <a:r>
              <a:rPr lang="en-US" altLang="en-US" sz="1800" b="1" dirty="0">
                <a:solidFill>
                  <a:srgbClr val="0070C0"/>
                </a:solidFill>
                <a:latin typeface="Optima" panose="02000503060000020004" pitchFamily="2" charset="0"/>
              </a:rPr>
              <a:t>Ex. </a:t>
            </a:r>
            <a:r>
              <a:rPr lang="en-US" altLang="en-US" sz="1800" b="1" i="1" dirty="0">
                <a:solidFill>
                  <a:srgbClr val="0070C0"/>
                </a:solidFill>
                <a:latin typeface="Optima" panose="02000503060000020004" pitchFamily="2" charset="0"/>
              </a:rPr>
              <a:t>A Tale of Two Cities </a:t>
            </a:r>
            <a:r>
              <a:rPr lang="en-US" altLang="en-US" sz="1800" b="1" u="sng" dirty="0">
                <a:solidFill>
                  <a:srgbClr val="0070C0"/>
                </a:solidFill>
                <a:latin typeface="Optima" panose="02000503060000020004" pitchFamily="2" charset="0"/>
              </a:rPr>
              <a:t>vs.</a:t>
            </a:r>
            <a:r>
              <a:rPr lang="en-US" altLang="en-US" sz="1800" b="1" dirty="0">
                <a:solidFill>
                  <a:srgbClr val="0070C0"/>
                </a:solidFill>
                <a:latin typeface="Optima" panose="02000503060000020004" pitchFamily="2" charset="0"/>
              </a:rPr>
              <a:t> “An Essay on Dickens’ </a:t>
            </a:r>
            <a:r>
              <a:rPr lang="en-US" altLang="en-US" sz="1800" b="1" i="1" dirty="0">
                <a:solidFill>
                  <a:srgbClr val="0070C0"/>
                </a:solidFill>
                <a:latin typeface="Optima" panose="02000503060000020004" pitchFamily="2" charset="0"/>
              </a:rPr>
              <a:t>A Tale of Two Cities</a:t>
            </a:r>
            <a:r>
              <a:rPr lang="en-US" altLang="en-US" sz="1800" b="1" dirty="0">
                <a:solidFill>
                  <a:srgbClr val="0070C0"/>
                </a:solidFill>
                <a:latin typeface="Optima" panose="02000503060000020004" pitchFamily="2" charset="0"/>
              </a:rPr>
              <a:t>”</a:t>
            </a:r>
          </a:p>
          <a:p>
            <a:pPr algn="ctr" eaLnBrk="1" hangingPunct="1">
              <a:spcBef>
                <a:spcPct val="0"/>
              </a:spcBef>
              <a:buFontTx/>
              <a:buNone/>
            </a:pPr>
            <a:endParaRPr lang="en-US" altLang="en-US" sz="1200" b="1" dirty="0">
              <a:solidFill>
                <a:srgbClr val="0070C0"/>
              </a:solidFill>
              <a:latin typeface="Optima" panose="02000503060000020004" pitchFamily="2" charset="0"/>
            </a:endParaRPr>
          </a:p>
          <a:p>
            <a:pPr eaLnBrk="1" hangingPunct="1">
              <a:spcBef>
                <a:spcPct val="0"/>
              </a:spcBef>
            </a:pPr>
            <a:r>
              <a:rPr lang="en-US" altLang="en-US" sz="1800" dirty="0">
                <a:latin typeface="Optima" panose="02000503060000020004" pitchFamily="2" charset="0"/>
              </a:rPr>
              <a:t>Publishers’ </a:t>
            </a:r>
            <a:r>
              <a:rPr lang="en-US" altLang="ja-JP" sz="1800" dirty="0">
                <a:latin typeface="Optima" panose="02000503060000020004" pitchFamily="2" charset="0"/>
              </a:rPr>
              <a:t>names are generally written out in full but may be abbreviated.</a:t>
            </a:r>
          </a:p>
          <a:p>
            <a:pPr eaLnBrk="1" hangingPunct="1">
              <a:spcBef>
                <a:spcPct val="0"/>
              </a:spcBef>
            </a:pPr>
            <a:endParaRPr lang="en-US" altLang="ja-JP" sz="1000" dirty="0">
              <a:latin typeface="Optima" panose="02000503060000020004" pitchFamily="2" charset="0"/>
            </a:endParaRPr>
          </a:p>
          <a:p>
            <a:pPr algn="ctr" eaLnBrk="1" hangingPunct="1">
              <a:spcBef>
                <a:spcPct val="0"/>
              </a:spcBef>
              <a:buFontTx/>
              <a:buNone/>
            </a:pPr>
            <a:r>
              <a:rPr lang="en-US" altLang="ja-JP" sz="1800" b="1" dirty="0">
                <a:solidFill>
                  <a:srgbClr val="0070C0"/>
                </a:solidFill>
                <a:latin typeface="Optima" panose="02000503060000020004" pitchFamily="2" charset="0"/>
              </a:rPr>
              <a:t>Ex. Purdue University Press </a:t>
            </a:r>
            <a:r>
              <a:rPr lang="en-US" altLang="ja-JP" sz="1800" b="1" u="sng" dirty="0">
                <a:solidFill>
                  <a:srgbClr val="0070C0"/>
                </a:solidFill>
                <a:latin typeface="Optima" panose="02000503060000020004" pitchFamily="2" charset="0"/>
              </a:rPr>
              <a:t>OR</a:t>
            </a:r>
            <a:r>
              <a:rPr lang="en-US" altLang="ja-JP" sz="1800" b="1" dirty="0">
                <a:solidFill>
                  <a:srgbClr val="0070C0"/>
                </a:solidFill>
                <a:latin typeface="Optima" panose="02000503060000020004" pitchFamily="2" charset="0"/>
              </a:rPr>
              <a:t> Purdue UP</a:t>
            </a:r>
          </a:p>
        </p:txBody>
      </p:sp>
      <p:sp>
        <p:nvSpPr>
          <p:cNvPr id="52227" name="TextBox 10">
            <a:extLst>
              <a:ext uri="{FF2B5EF4-FFF2-40B4-BE49-F238E27FC236}">
                <a16:creationId xmlns:a16="http://schemas.microsoft.com/office/drawing/2014/main" id="{29FA10AB-EF05-B34D-950C-D9F774498C90}"/>
              </a:ext>
            </a:extLst>
          </p:cNvPr>
          <p:cNvSpPr txBox="1">
            <a:spLocks noChangeArrowheads="1"/>
          </p:cNvSpPr>
          <p:nvPr/>
        </p:nvSpPr>
        <p:spPr bwMode="auto">
          <a:xfrm>
            <a:off x="4899025" y="733425"/>
            <a:ext cx="267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4CA6F18C-C4EA-8A40-A255-4F66EA1D4709}"/>
              </a:ext>
            </a:extLst>
          </p:cNvPr>
          <p:cNvSpPr txBox="1">
            <a:spLocks noChangeArrowheads="1"/>
          </p:cNvSpPr>
          <p:nvPr/>
        </p:nvSpPr>
        <p:spPr bwMode="auto">
          <a:xfrm>
            <a:off x="466725" y="2244725"/>
            <a:ext cx="48783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Chicago Style</a:t>
            </a:r>
            <a:r>
              <a:rPr lang="en-US" altLang="en-US" sz="2400">
                <a:latin typeface="Optima" panose="02000503060000020004" pitchFamily="2" charset="0"/>
              </a:rPr>
              <a:t> formatting for notes and bibliography is often used in the humanities, especially in history, literature, and the arts.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The University of Chicago also offers </a:t>
            </a:r>
            <a:r>
              <a:rPr lang="en-US" altLang="en-US" sz="2400" b="1">
                <a:solidFill>
                  <a:srgbClr val="000000"/>
                </a:solidFill>
                <a:latin typeface="Optima" panose="02000503060000020004" pitchFamily="2" charset="0"/>
              </a:rPr>
              <a:t>The Chicago Manual of Style Online</a:t>
            </a:r>
            <a:r>
              <a:rPr lang="en-US" altLang="en-US" sz="2400">
                <a:latin typeface="Optima" panose="02000503060000020004" pitchFamily="2" charset="0"/>
              </a:rPr>
              <a:t>, a website that provides additional resources: www.chicagomanualofstyle.org</a:t>
            </a:r>
          </a:p>
        </p:txBody>
      </p:sp>
      <p:grpSp>
        <p:nvGrpSpPr>
          <p:cNvPr id="17410" name="Group 10">
            <a:extLst>
              <a:ext uri="{FF2B5EF4-FFF2-40B4-BE49-F238E27FC236}">
                <a16:creationId xmlns:a16="http://schemas.microsoft.com/office/drawing/2014/main" id="{7EF41566-E39D-2A41-8F59-9CBD06815B79}"/>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32E647D2-3DD6-244B-943F-D1DD91782845}"/>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4D5B8F5E-DAEB-774E-8863-1E2D3C65EFB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1B507F2D-182E-E348-921A-B381B06409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E2E41D76-1C84-A24E-861A-C1A7D2A7DBBA}"/>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Chicago style?</a:t>
              </a:r>
            </a:p>
          </p:txBody>
        </p:sp>
      </p:grpSp>
      <p:pic>
        <p:nvPicPr>
          <p:cNvPr id="17411" name="Picture 10" descr="Chicago Manual of Style cover.jpg">
            <a:extLst>
              <a:ext uri="{FF2B5EF4-FFF2-40B4-BE49-F238E27FC236}">
                <a16:creationId xmlns:a16="http://schemas.microsoft.com/office/drawing/2014/main" id="{41763037-CB49-9248-9FF7-3D093F47DB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1">
            <a:extLst>
              <a:ext uri="{FF2B5EF4-FFF2-40B4-BE49-F238E27FC236}">
                <a16:creationId xmlns:a16="http://schemas.microsoft.com/office/drawing/2014/main" id="{CCBAF82F-0069-4147-BCBA-93D839A44B81}"/>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8E85FF65-10AB-0B4E-B820-C7C0AC2DFDA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4277" name="Picture 12" descr="High-Rez-OWL-Logo.png">
              <a:extLst>
                <a:ext uri="{FF2B5EF4-FFF2-40B4-BE49-F238E27FC236}">
                  <a16:creationId xmlns:a16="http://schemas.microsoft.com/office/drawing/2014/main" id="{6A983359-1014-D84E-852E-56BD5452EA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4" name="TextBox 1">
            <a:extLst>
              <a:ext uri="{FF2B5EF4-FFF2-40B4-BE49-F238E27FC236}">
                <a16:creationId xmlns:a16="http://schemas.microsoft.com/office/drawing/2014/main" id="{028F10D5-D289-414E-B9E2-F1EF29877DD3}"/>
              </a:ext>
            </a:extLst>
          </p:cNvPr>
          <p:cNvSpPr txBox="1">
            <a:spLocks noChangeArrowheads="1"/>
          </p:cNvSpPr>
          <p:nvPr/>
        </p:nvSpPr>
        <p:spPr bwMode="auto">
          <a:xfrm>
            <a:off x="554038" y="2022475"/>
            <a:ext cx="80946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dirty="0">
                <a:latin typeface="Optima" panose="02000503060000020004" pitchFamily="2" charset="0"/>
              </a:rPr>
              <a:t> For </a:t>
            </a:r>
            <a:r>
              <a:rPr lang="en-US" altLang="en-US" sz="2400" b="1" dirty="0">
                <a:solidFill>
                  <a:srgbClr val="0070C0"/>
                </a:solidFill>
                <a:latin typeface="Optima" panose="02000503060000020004" pitchFamily="2" charset="0"/>
              </a:rPr>
              <a:t>multiple authors</a:t>
            </a:r>
            <a:r>
              <a:rPr lang="en-US" altLang="en-US" sz="2400" dirty="0">
                <a:latin typeface="Optima" panose="02000503060000020004" pitchFamily="2" charset="0"/>
              </a:rPr>
              <a:t>, use the conjunction </a:t>
            </a:r>
            <a:r>
              <a:rPr lang="en-US" altLang="ja-JP" sz="2400" dirty="0">
                <a:latin typeface="Optima" panose="02000503060000020004" pitchFamily="2" charset="0"/>
                <a:ea typeface="ＭＳ 明朝" panose="02020609040205080304" pitchFamily="49" charset="-128"/>
              </a:rPr>
              <a:t>“</a:t>
            </a:r>
            <a:r>
              <a:rPr lang="en-US" altLang="ja-JP" sz="2400" dirty="0">
                <a:solidFill>
                  <a:srgbClr val="0070C0"/>
                </a:solidFill>
                <a:latin typeface="Optima" panose="02000503060000020004" pitchFamily="2" charset="0"/>
                <a:ea typeface="ＭＳ 明朝" panose="02020609040205080304" pitchFamily="49" charset="-128"/>
              </a:rPr>
              <a:t>and</a:t>
            </a:r>
            <a:r>
              <a:rPr lang="en-US" altLang="ja-JP" sz="2400" dirty="0">
                <a:latin typeface="Optima" panose="02000503060000020004" pitchFamily="2" charset="0"/>
                <a:ea typeface="ＭＳ 明朝" panose="02020609040205080304" pitchFamily="49" charset="-128"/>
              </a:rPr>
              <a:t>,” not the ampersand (&amp;) symbol.</a:t>
            </a:r>
          </a:p>
          <a:p>
            <a:pPr eaLnBrk="1" hangingPunct="1">
              <a:spcBef>
                <a:spcPct val="0"/>
              </a:spcBef>
              <a:buFontTx/>
              <a:buNone/>
            </a:pPr>
            <a:endParaRPr lang="en-US" altLang="ja-JP" sz="2400" dirty="0">
              <a:latin typeface="Optima" panose="02000503060000020004" pitchFamily="2" charset="0"/>
              <a:ea typeface="ＭＳ 明朝" panose="02020609040205080304" pitchFamily="49" charset="-128"/>
            </a:endParaRPr>
          </a:p>
          <a:p>
            <a:pPr eaLnBrk="1" hangingPunct="1">
              <a:spcBef>
                <a:spcPct val="0"/>
              </a:spcBef>
            </a:pPr>
            <a:r>
              <a:rPr lang="en-US" altLang="en-US" sz="2400" dirty="0">
                <a:latin typeface="Optima" panose="02000503060000020004" pitchFamily="2" charset="0"/>
              </a:rPr>
              <a:t> For </a:t>
            </a:r>
            <a:r>
              <a:rPr lang="en-US" altLang="en-US" sz="2400" b="1" dirty="0">
                <a:solidFill>
                  <a:srgbClr val="0070C0"/>
                </a:solidFill>
                <a:latin typeface="Optima" panose="02000503060000020004" pitchFamily="2" charset="0"/>
              </a:rPr>
              <a:t>two to three </a:t>
            </a:r>
            <a:r>
              <a:rPr lang="en-US" altLang="en-US" sz="2400" dirty="0">
                <a:latin typeface="Optima" panose="02000503060000020004" pitchFamily="2" charset="0"/>
              </a:rPr>
              <a:t>authors or editors</a:t>
            </a:r>
          </a:p>
          <a:p>
            <a:pPr lvl="1" eaLnBrk="1" hangingPunct="1">
              <a:spcBef>
                <a:spcPct val="0"/>
              </a:spcBef>
              <a:buFontTx/>
              <a:buChar char="-"/>
            </a:pPr>
            <a:r>
              <a:rPr lang="en-US" altLang="en-US" sz="2400" dirty="0">
                <a:latin typeface="Optima" panose="02000503060000020004" pitchFamily="2" charset="0"/>
              </a:rPr>
              <a:t>write out all names in the order they appear on the title page of the source in both your notes and bibliography. </a:t>
            </a:r>
          </a:p>
          <a:p>
            <a:pPr lvl="1" eaLnBrk="1" hangingPunct="1">
              <a:spcBef>
                <a:spcPct val="0"/>
              </a:spcBef>
              <a:buFontTx/>
              <a:buChar char="-"/>
            </a:pPr>
            <a:endParaRPr lang="en-US" altLang="en-US" sz="12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 For </a:t>
            </a:r>
            <a:r>
              <a:rPr lang="en-US" altLang="en-US" sz="2400" b="1" dirty="0">
                <a:solidFill>
                  <a:srgbClr val="0070C0"/>
                </a:solidFill>
                <a:latin typeface="Optima" panose="02000503060000020004" pitchFamily="2" charset="0"/>
              </a:rPr>
              <a:t>four to ten </a:t>
            </a:r>
            <a:r>
              <a:rPr lang="en-US" altLang="en-US" sz="2400" dirty="0">
                <a:latin typeface="Optima" panose="02000503060000020004" pitchFamily="2" charset="0"/>
              </a:rPr>
              <a:t>authors:</a:t>
            </a:r>
          </a:p>
          <a:p>
            <a:pPr lvl="1" eaLnBrk="1" hangingPunct="1">
              <a:spcBef>
                <a:spcPct val="0"/>
              </a:spcBef>
              <a:buFontTx/>
              <a:buNone/>
            </a:pPr>
            <a:r>
              <a:rPr lang="en-US" altLang="en-US" sz="2400" dirty="0">
                <a:latin typeface="Optima" panose="02000503060000020004" pitchFamily="2" charset="0"/>
              </a:rPr>
              <a:t>-write out all names in the bibliography but use</a:t>
            </a:r>
          </a:p>
          <a:p>
            <a:pPr lvl="1" eaLnBrk="1" hangingPunct="1">
              <a:spcBef>
                <a:spcPct val="0"/>
              </a:spcBef>
              <a:buFontTx/>
              <a:buNone/>
            </a:pPr>
            <a:r>
              <a:rPr lang="en-US" altLang="en-US" sz="2400" dirty="0">
                <a:latin typeface="Optima" panose="02000503060000020004" pitchFamily="2" charset="0"/>
              </a:rPr>
              <a:t>  just the first author’</a:t>
            </a:r>
            <a:r>
              <a:rPr lang="en-US" altLang="ja-JP" sz="2400" dirty="0">
                <a:latin typeface="Optima" panose="02000503060000020004" pitchFamily="2" charset="0"/>
              </a:rPr>
              <a:t>s name and “et al.” in the</a:t>
            </a:r>
          </a:p>
          <a:p>
            <a:pPr lvl="1" eaLnBrk="1" hangingPunct="1">
              <a:spcBef>
                <a:spcPct val="0"/>
              </a:spcBef>
              <a:buFontTx/>
              <a:buNone/>
            </a:pPr>
            <a:r>
              <a:rPr lang="en-US" altLang="ja-JP" sz="2400" dirty="0">
                <a:latin typeface="Optima" panose="02000503060000020004" pitchFamily="2" charset="0"/>
              </a:rPr>
              <a:t>  notes.</a:t>
            </a:r>
            <a:endParaRPr lang="en-US" altLang="en-US" sz="2400" dirty="0">
              <a:latin typeface="Optima" panose="02000503060000020004" pitchFamily="2" charset="0"/>
            </a:endParaRPr>
          </a:p>
        </p:txBody>
      </p:sp>
      <p:sp>
        <p:nvSpPr>
          <p:cNvPr id="54275" name="TextBox 10">
            <a:extLst>
              <a:ext uri="{FF2B5EF4-FFF2-40B4-BE49-F238E27FC236}">
                <a16:creationId xmlns:a16="http://schemas.microsoft.com/office/drawing/2014/main" id="{66EB600C-F270-9440-A7F0-DD15749F2103}"/>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a:extLst>
              <a:ext uri="{FF2B5EF4-FFF2-40B4-BE49-F238E27FC236}">
                <a16:creationId xmlns:a16="http://schemas.microsoft.com/office/drawing/2014/main" id="{B20218EB-67E0-D04E-979E-4FFC0620DD69}"/>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F41972E6-B076-7149-A702-7EA61952319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6325" name="Picture 12" descr="High-Rez-OWL-Logo.png">
              <a:extLst>
                <a:ext uri="{FF2B5EF4-FFF2-40B4-BE49-F238E27FC236}">
                  <a16:creationId xmlns:a16="http://schemas.microsoft.com/office/drawing/2014/main" id="{1B53F801-2ABD-0F4F-B167-A7B3207727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2" name="TextBox 10">
            <a:extLst>
              <a:ext uri="{FF2B5EF4-FFF2-40B4-BE49-F238E27FC236}">
                <a16:creationId xmlns:a16="http://schemas.microsoft.com/office/drawing/2014/main" id="{DAF87405-EED7-534C-8B05-5BAAB194096D}"/>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56323" name="TextBox 1">
            <a:extLst>
              <a:ext uri="{FF2B5EF4-FFF2-40B4-BE49-F238E27FC236}">
                <a16:creationId xmlns:a16="http://schemas.microsoft.com/office/drawing/2014/main" id="{A199CE14-1F68-B445-8931-7A2B1B00CD0E}"/>
              </a:ext>
            </a:extLst>
          </p:cNvPr>
          <p:cNvSpPr txBox="1">
            <a:spLocks noChangeArrowheads="1"/>
          </p:cNvSpPr>
          <p:nvPr/>
        </p:nvSpPr>
        <p:spPr bwMode="auto">
          <a:xfrm>
            <a:off x="554038" y="2228850"/>
            <a:ext cx="8094662"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200">
                <a:latin typeface="Optima" panose="02000503060000020004" pitchFamily="2" charset="0"/>
              </a:rPr>
              <a:t>When determining the appropriate formatting for a citation on the bibliography page: </a:t>
            </a:r>
          </a:p>
          <a:p>
            <a:pPr eaLnBrk="1" hangingPunct="1">
              <a:spcBef>
                <a:spcPct val="0"/>
              </a:spcBef>
              <a:buFontTx/>
              <a:buNone/>
            </a:pPr>
            <a:endParaRPr lang="en-US" altLang="en-US" sz="2200">
              <a:latin typeface="Optima" panose="02000503060000020004" pitchFamily="2" charset="0"/>
            </a:endParaRPr>
          </a:p>
          <a:p>
            <a:pPr eaLnBrk="1" hangingPunct="1">
              <a:spcBef>
                <a:spcPct val="0"/>
              </a:spcBef>
              <a:spcAft>
                <a:spcPts val="1800"/>
              </a:spcAft>
              <a:buFont typeface="Arial Black" panose="020B0604020202020204" pitchFamily="34" charset="0"/>
              <a:buAutoNum type="arabicPeriod"/>
            </a:pPr>
            <a:r>
              <a:rPr lang="en-US" altLang="en-US" sz="2200">
                <a:latin typeface="Optima" panose="02000503060000020004" pitchFamily="2" charset="0"/>
              </a:rPr>
              <a:t>Identify the source type (book; journal article; online article)</a:t>
            </a:r>
          </a:p>
          <a:p>
            <a:pPr eaLnBrk="1" hangingPunct="1">
              <a:spcBef>
                <a:spcPct val="0"/>
              </a:spcBef>
              <a:spcAft>
                <a:spcPts val="1800"/>
              </a:spcAft>
              <a:buFontTx/>
              <a:buNone/>
            </a:pPr>
            <a:r>
              <a:rPr lang="en-US" altLang="en-US" sz="2200">
                <a:latin typeface="Optima" panose="02000503060000020004" pitchFamily="2" charset="0"/>
              </a:rPr>
              <a:t>2. Find the appropriate citation on the Purdue OWL Chicago Guide: 	</a:t>
            </a:r>
            <a:r>
              <a:rPr lang="en-US" altLang="en-US" sz="2200">
                <a:solidFill>
                  <a:srgbClr val="000000"/>
                </a:solidFill>
                <a:latin typeface="Optima" panose="02000503060000020004" pitchFamily="2" charset="0"/>
                <a:hlinkClick r:id="rId4"/>
              </a:rPr>
              <a:t>http://owl.english.purdue.edu/owl/resource/717/01/</a:t>
            </a:r>
            <a:endParaRPr lang="en-US" altLang="en-US" sz="2200">
              <a:solidFill>
                <a:srgbClr val="000000"/>
              </a:solidFill>
              <a:latin typeface="Optima" panose="02000503060000020004" pitchFamily="2" charset="0"/>
            </a:endParaRPr>
          </a:p>
          <a:p>
            <a:pPr eaLnBrk="1" hangingPunct="1">
              <a:spcBef>
                <a:spcPct val="0"/>
              </a:spcBef>
              <a:spcAft>
                <a:spcPts val="1800"/>
              </a:spcAft>
              <a:buFontTx/>
              <a:buNone/>
            </a:pPr>
            <a:r>
              <a:rPr lang="en-US" altLang="ja-JP" sz="2200">
                <a:latin typeface="Optima" panose="02000503060000020004" pitchFamily="2" charset="0"/>
                <a:ea typeface="ＭＳ 明朝" panose="02020609040205080304" pitchFamily="49" charset="-128"/>
              </a:rPr>
              <a:t>3. “Mirror” the sample entry on your bibliography page, replacing the sample information with the new entry’s information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1">
            <a:extLst>
              <a:ext uri="{FF2B5EF4-FFF2-40B4-BE49-F238E27FC236}">
                <a16:creationId xmlns:a16="http://schemas.microsoft.com/office/drawing/2014/main" id="{9216C73C-828C-6F4F-AC1D-9F180E862262}"/>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2168926-307A-CE43-ACA5-8FFBCCEA657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8373" name="Picture 12" descr="High-Rez-OWL-Logo.png">
              <a:extLst>
                <a:ext uri="{FF2B5EF4-FFF2-40B4-BE49-F238E27FC236}">
                  <a16:creationId xmlns:a16="http://schemas.microsoft.com/office/drawing/2014/main" id="{9FC44A0F-8585-EE47-9ED7-CACDB11589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0" name="TextBox 10">
            <a:extLst>
              <a:ext uri="{FF2B5EF4-FFF2-40B4-BE49-F238E27FC236}">
                <a16:creationId xmlns:a16="http://schemas.microsoft.com/office/drawing/2014/main" id="{59FBC617-4260-174F-9844-9A66E103479B}"/>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58371" name="TextBox 1">
            <a:extLst>
              <a:ext uri="{FF2B5EF4-FFF2-40B4-BE49-F238E27FC236}">
                <a16:creationId xmlns:a16="http://schemas.microsoft.com/office/drawing/2014/main" id="{B43DCEE6-A93A-AA4C-8248-8B830BA24BF9}"/>
              </a:ext>
            </a:extLst>
          </p:cNvPr>
          <p:cNvSpPr txBox="1">
            <a:spLocks noChangeArrowheads="1"/>
          </p:cNvSpPr>
          <p:nvPr/>
        </p:nvSpPr>
        <p:spPr bwMode="auto">
          <a:xfrm>
            <a:off x="554038" y="2076450"/>
            <a:ext cx="8094662"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200">
                <a:latin typeface="Optima" panose="02000503060000020004" pitchFamily="2" charset="0"/>
              </a:rPr>
              <a:t>For electronic journal articles and other web sources, </a:t>
            </a:r>
            <a:r>
              <a:rPr lang="en-US" altLang="en-US" sz="2000" b="1">
                <a:solidFill>
                  <a:srgbClr val="0070C0"/>
                </a:solidFill>
                <a:latin typeface="Optima" panose="02000503060000020004" pitchFamily="2" charset="0"/>
              </a:rPr>
              <a:t>DOIs</a:t>
            </a:r>
            <a:r>
              <a:rPr lang="en-US" altLang="en-US" sz="2200">
                <a:latin typeface="Optima" panose="02000503060000020004" pitchFamily="2" charset="0"/>
              </a:rPr>
              <a:t> (Digital Object Identifiers) are preferred to URLs (Uniform resource Locators). </a:t>
            </a:r>
          </a:p>
          <a:p>
            <a:pPr lvl="1" eaLnBrk="1" hangingPunct="1">
              <a:spcBef>
                <a:spcPct val="0"/>
              </a:spcBef>
              <a:buFontTx/>
              <a:buNone/>
            </a:pPr>
            <a:r>
              <a:rPr lang="en-US" altLang="en-US" sz="2200">
                <a:latin typeface="Optima" panose="02000503060000020004" pitchFamily="2" charset="0"/>
              </a:rPr>
              <a:t> </a:t>
            </a:r>
            <a:endParaRPr lang="en-US" altLang="ja-JP" sz="2200">
              <a:latin typeface="Optima" panose="02000503060000020004" pitchFamily="2" charset="0"/>
            </a:endParaRPr>
          </a:p>
          <a:p>
            <a:pPr eaLnBrk="1" hangingPunct="1">
              <a:spcBef>
                <a:spcPct val="0"/>
              </a:spcBef>
            </a:pPr>
            <a:r>
              <a:rPr lang="en-US" altLang="en-US" sz="2200">
                <a:latin typeface="Optima" panose="02000503060000020004" pitchFamily="2" charset="0"/>
              </a:rPr>
              <a:t>DOIs are to be prefaced with the letters “</a:t>
            </a:r>
            <a:r>
              <a:rPr lang="en-US" altLang="ja-JP" sz="2200">
                <a:latin typeface="Optima" panose="02000503060000020004" pitchFamily="2" charset="0"/>
              </a:rPr>
              <a:t>doi” and a colon. </a:t>
            </a:r>
            <a:r>
              <a:rPr lang="en-US" altLang="ja-JP" sz="2200">
                <a:solidFill>
                  <a:srgbClr val="0070C0"/>
                </a:solidFill>
                <a:latin typeface="Optima" panose="02000503060000020004" pitchFamily="2" charset="0"/>
              </a:rPr>
              <a:t>ex: DOI: 10.1353/art.0.0020</a:t>
            </a:r>
          </a:p>
          <a:p>
            <a:pPr algn="ctr" eaLnBrk="1" hangingPunct="1">
              <a:spcBef>
                <a:spcPct val="0"/>
              </a:spcBef>
              <a:buFontTx/>
              <a:buNone/>
            </a:pPr>
            <a:endParaRPr lang="en-US" altLang="ja-JP" sz="2200">
              <a:solidFill>
                <a:srgbClr val="0070C0"/>
              </a:solidFill>
              <a:latin typeface="Optima" panose="02000503060000020004" pitchFamily="2" charset="0"/>
            </a:endParaRPr>
          </a:p>
          <a:p>
            <a:pPr eaLnBrk="1" hangingPunct="1">
              <a:spcBef>
                <a:spcPct val="0"/>
              </a:spcBef>
            </a:pPr>
            <a:r>
              <a:rPr lang="en-US" altLang="en-US" sz="2200">
                <a:latin typeface="Optima" panose="02000503060000020004" pitchFamily="2" charset="0"/>
              </a:rPr>
              <a:t>While DOIs are assigned to journal articles in any medium, you only need to include a DOI if you access the electronic version of the source.</a:t>
            </a:r>
          </a:p>
          <a:p>
            <a:pPr eaLnBrk="1" hangingPunct="1">
              <a:spcBef>
                <a:spcPct val="0"/>
              </a:spcBef>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If you must use a URL, look for the ‘</a:t>
            </a:r>
            <a:r>
              <a:rPr lang="en-US" altLang="ja-JP" sz="2200">
                <a:latin typeface="Optima" panose="02000503060000020004" pitchFamily="2" charset="0"/>
              </a:rPr>
              <a:t>stable’ version assigned by the journal.</a:t>
            </a:r>
            <a:endParaRPr lang="en-US" altLang="en-US" sz="2200">
              <a:latin typeface="Optima" panose="02000503060000020004" pitchFamily="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a:extLst>
              <a:ext uri="{FF2B5EF4-FFF2-40B4-BE49-F238E27FC236}">
                <a16:creationId xmlns:a16="http://schemas.microsoft.com/office/drawing/2014/main" id="{CD54FBC5-EED3-A141-9773-D231496740AC}"/>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5C38AC5F-458D-4845-899D-95709D423F5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0421" name="Picture 12" descr="High-Rez-OWL-Logo.png">
              <a:extLst>
                <a:ext uri="{FF2B5EF4-FFF2-40B4-BE49-F238E27FC236}">
                  <a16:creationId xmlns:a16="http://schemas.microsoft.com/office/drawing/2014/main" id="{F54CAB7E-64A4-8942-98A5-A0B6AC2744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18" name="TextBox 10">
            <a:extLst>
              <a:ext uri="{FF2B5EF4-FFF2-40B4-BE49-F238E27FC236}">
                <a16:creationId xmlns:a16="http://schemas.microsoft.com/office/drawing/2014/main" id="{D3873F21-3122-EC47-A0D2-37F316E94745}"/>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60419" name="TextBox 1">
            <a:extLst>
              <a:ext uri="{FF2B5EF4-FFF2-40B4-BE49-F238E27FC236}">
                <a16:creationId xmlns:a16="http://schemas.microsoft.com/office/drawing/2014/main" id="{5331448C-22F1-3F4D-BCE3-BC4130F77442}"/>
              </a:ext>
            </a:extLst>
          </p:cNvPr>
          <p:cNvSpPr txBox="1">
            <a:spLocks noChangeArrowheads="1"/>
          </p:cNvSpPr>
          <p:nvPr/>
        </p:nvSpPr>
        <p:spPr bwMode="auto">
          <a:xfrm>
            <a:off x="322263" y="2155825"/>
            <a:ext cx="8462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b="1">
                <a:solidFill>
                  <a:srgbClr val="0A5AB2"/>
                </a:solidFill>
                <a:latin typeface="Optima" panose="02000503060000020004" pitchFamily="2" charset="0"/>
              </a:rPr>
              <a:t>No access date is required</a:t>
            </a:r>
            <a:r>
              <a:rPr lang="en-US" altLang="en-US" sz="2400" b="1">
                <a:solidFill>
                  <a:srgbClr val="000000"/>
                </a:solidFill>
                <a:latin typeface="Optima" panose="02000503060000020004" pitchFamily="2" charset="0"/>
              </a:rPr>
              <a:t> </a:t>
            </a:r>
            <a:r>
              <a:rPr lang="en-US" altLang="en-US" sz="2400">
                <a:latin typeface="Optima" panose="02000503060000020004" pitchFamily="2" charset="0"/>
              </a:rPr>
              <a:t>to be reported for electronic sources. </a:t>
            </a:r>
          </a:p>
          <a:p>
            <a:pPr lvl="1" eaLnBrk="1" hangingPunct="1">
              <a:spcBef>
                <a:spcPct val="0"/>
              </a:spcBef>
              <a:buFontTx/>
              <a:buNone/>
            </a:pPr>
            <a:r>
              <a:rPr lang="en-US" altLang="en-US" sz="2400">
                <a:latin typeface="Optima" panose="02000503060000020004" pitchFamily="2" charset="0"/>
              </a:rPr>
              <a:t> -Access dates cannot </a:t>
            </a:r>
            <a:r>
              <a:rPr lang="en-US" altLang="ja-JP" sz="2400">
                <a:latin typeface="Optima" panose="02000503060000020004" pitchFamily="2" charset="0"/>
              </a:rPr>
              <a:t>be verified; therefore, only resort to</a:t>
            </a:r>
          </a:p>
          <a:p>
            <a:pPr lvl="1" eaLnBrk="1" hangingPunct="1">
              <a:spcBef>
                <a:spcPct val="0"/>
              </a:spcBef>
              <a:buFontTx/>
              <a:buNone/>
            </a:pPr>
            <a:r>
              <a:rPr lang="en-US" altLang="ja-JP" sz="2400">
                <a:latin typeface="Optima" panose="02000503060000020004" pitchFamily="2" charset="0"/>
              </a:rPr>
              <a:t>   using access dates when the date of publication is</a:t>
            </a:r>
          </a:p>
          <a:p>
            <a:pPr lvl="1" eaLnBrk="1" hangingPunct="1">
              <a:spcBef>
                <a:spcPct val="0"/>
              </a:spcBef>
              <a:buFontTx/>
              <a:buNone/>
            </a:pPr>
            <a:r>
              <a:rPr lang="en-US" altLang="ja-JP" sz="2400">
                <a:latin typeface="Optima" panose="02000503060000020004" pitchFamily="2" charset="0"/>
              </a:rPr>
              <a:t>   unavailable. </a:t>
            </a:r>
          </a:p>
          <a:p>
            <a:pPr lvl="1" eaLnBrk="1" hangingPunct="1">
              <a:spcBef>
                <a:spcPct val="0"/>
              </a:spcBef>
              <a:buFontTx/>
              <a:buNone/>
            </a:pPr>
            <a:endParaRPr lang="en-US" altLang="ja-JP" sz="2400">
              <a:latin typeface="Optima" panose="02000503060000020004" pitchFamily="2" charset="0"/>
            </a:endParaRPr>
          </a:p>
          <a:p>
            <a:pPr eaLnBrk="1" hangingPunct="1">
              <a:spcBef>
                <a:spcPct val="0"/>
              </a:spcBef>
            </a:pPr>
            <a:r>
              <a:rPr lang="en-US" altLang="en-US" sz="2400">
                <a:latin typeface="Optima" panose="02000503060000020004" pitchFamily="2" charset="0"/>
              </a:rPr>
              <a:t>If you cannot ascertain the publication date of a </a:t>
            </a:r>
            <a:r>
              <a:rPr lang="en-US" altLang="en-US" sz="2400" i="1">
                <a:latin typeface="Optima" panose="02000503060000020004" pitchFamily="2" charset="0"/>
              </a:rPr>
              <a:t>printed </a:t>
            </a:r>
            <a:r>
              <a:rPr lang="en-US" altLang="en-US" sz="2400">
                <a:latin typeface="Optima" panose="02000503060000020004" pitchFamily="2" charset="0"/>
              </a:rPr>
              <a:t>work, use the abbreviation </a:t>
            </a:r>
            <a:r>
              <a:rPr lang="en-US" altLang="en-US" sz="2400" b="1">
                <a:solidFill>
                  <a:srgbClr val="0A5AB2"/>
                </a:solidFill>
                <a:latin typeface="Optima" panose="02000503060000020004" pitchFamily="2" charset="0"/>
              </a:rPr>
              <a:t>“</a:t>
            </a:r>
            <a:r>
              <a:rPr lang="en-US" altLang="ja-JP" sz="2400" b="1">
                <a:solidFill>
                  <a:srgbClr val="0A5AB2"/>
                </a:solidFill>
                <a:latin typeface="Optima" panose="02000503060000020004" pitchFamily="2" charset="0"/>
              </a:rPr>
              <a:t>n.d.”</a:t>
            </a:r>
          </a:p>
          <a:p>
            <a:pPr eaLnBrk="1" hangingPunct="1">
              <a:spcBef>
                <a:spcPct val="0"/>
              </a:spcBef>
            </a:pPr>
            <a:endParaRPr lang="en-US" altLang="en-US" sz="2400">
              <a:latin typeface="Optima" panose="02000503060000020004"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1">
            <a:extLst>
              <a:ext uri="{FF2B5EF4-FFF2-40B4-BE49-F238E27FC236}">
                <a16:creationId xmlns:a16="http://schemas.microsoft.com/office/drawing/2014/main" id="{96B2AF90-17EA-5344-8959-B3E91AC4D39C}"/>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202980C5-33BF-0E49-BF1F-95353983591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2471" name="Picture 12" descr="High-Rez-OWL-Logo.png">
              <a:extLst>
                <a:ext uri="{FF2B5EF4-FFF2-40B4-BE49-F238E27FC236}">
                  <a16:creationId xmlns:a16="http://schemas.microsoft.com/office/drawing/2014/main" id="{045E41E0-C361-AE43-836C-D72EBBEE7D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6" name="TextBox 10">
            <a:extLst>
              <a:ext uri="{FF2B5EF4-FFF2-40B4-BE49-F238E27FC236}">
                <a16:creationId xmlns:a16="http://schemas.microsoft.com/office/drawing/2014/main" id="{1D0D125D-2438-384A-A22D-357ED5F308E9}"/>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a:t>
            </a:r>
          </a:p>
        </p:txBody>
      </p:sp>
      <p:sp>
        <p:nvSpPr>
          <p:cNvPr id="62467" name="TextBox 1">
            <a:extLst>
              <a:ext uri="{FF2B5EF4-FFF2-40B4-BE49-F238E27FC236}">
                <a16:creationId xmlns:a16="http://schemas.microsoft.com/office/drawing/2014/main" id="{0740E325-8EC8-AF44-8AB7-DEFD7166B6D2}"/>
              </a:ext>
            </a:extLst>
          </p:cNvPr>
          <p:cNvSpPr txBox="1">
            <a:spLocks noChangeArrowheads="1"/>
          </p:cNvSpPr>
          <p:nvPr/>
        </p:nvSpPr>
        <p:spPr bwMode="auto">
          <a:xfrm>
            <a:off x="358775" y="1865313"/>
            <a:ext cx="53228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In-Text Citations:</a:t>
            </a:r>
          </a:p>
          <a:p>
            <a:pPr eaLnBrk="1" hangingPunct="1">
              <a:spcBef>
                <a:spcPct val="0"/>
              </a:spcBef>
            </a:pPr>
            <a:r>
              <a:rPr lang="en-US" altLang="en-US" sz="2400">
                <a:latin typeface="Optima" panose="02000503060000020004" pitchFamily="2" charset="0"/>
              </a:rPr>
              <a:t> Each time a source is used in the text, it must be cited by note: footnote or endnote.</a:t>
            </a:r>
          </a:p>
          <a:p>
            <a:pPr lvl="1" eaLnBrk="1" hangingPunct="1">
              <a:spcBef>
                <a:spcPct val="0"/>
              </a:spcBef>
              <a:buFont typeface="Arial" panose="020B0604020202020204" pitchFamily="34" charset="0"/>
              <a:buChar char="•"/>
            </a:pPr>
            <a:r>
              <a:rPr lang="en-US" altLang="en-US" sz="2400" b="1">
                <a:latin typeface="Optima" panose="02000503060000020004" pitchFamily="2" charset="0"/>
              </a:rPr>
              <a:t> </a:t>
            </a:r>
            <a:r>
              <a:rPr lang="en-US" altLang="en-US" sz="2400" b="1">
                <a:solidFill>
                  <a:srgbClr val="0070C0"/>
                </a:solidFill>
                <a:latin typeface="Optima" panose="02000503060000020004" pitchFamily="2" charset="0"/>
              </a:rPr>
              <a:t>Footnotes</a:t>
            </a:r>
            <a:r>
              <a:rPr lang="en-US" altLang="en-US" sz="2400">
                <a:solidFill>
                  <a:srgbClr val="0070C0"/>
                </a:solidFill>
                <a:latin typeface="Optima" panose="02000503060000020004" pitchFamily="2" charset="0"/>
              </a:rPr>
              <a:t> </a:t>
            </a:r>
            <a:r>
              <a:rPr lang="en-US" altLang="en-US" sz="2400">
                <a:latin typeface="Optima" panose="02000503060000020004" pitchFamily="2" charset="0"/>
              </a:rPr>
              <a:t>appear at the foot (bottom) of the page and are preferred.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 </a:t>
            </a:r>
            <a:r>
              <a:rPr lang="en-US" altLang="en-US" sz="2400" b="1">
                <a:solidFill>
                  <a:srgbClr val="0070C0"/>
                </a:solidFill>
                <a:latin typeface="Optima" panose="02000503060000020004" pitchFamily="2" charset="0"/>
              </a:rPr>
              <a:t>Endnotes</a:t>
            </a:r>
            <a:r>
              <a:rPr lang="en-US" altLang="en-US" sz="2400">
                <a:solidFill>
                  <a:srgbClr val="0070C0"/>
                </a:solidFill>
                <a:latin typeface="Optima" panose="02000503060000020004" pitchFamily="2" charset="0"/>
              </a:rPr>
              <a:t> </a:t>
            </a:r>
            <a:r>
              <a:rPr lang="en-US" altLang="en-US" sz="2400">
                <a:latin typeface="Optima" panose="02000503060000020004" pitchFamily="2" charset="0"/>
              </a:rPr>
              <a:t>appear at the end of the paper before the bibliography. </a:t>
            </a:r>
          </a:p>
          <a:p>
            <a:pPr lvl="1" eaLnBrk="1" hangingPunct="1">
              <a:spcBef>
                <a:spcPct val="0"/>
              </a:spcBef>
              <a:buFontTx/>
              <a:buNone/>
            </a:pPr>
            <a:r>
              <a:rPr lang="en-US" altLang="en-US" sz="2000">
                <a:latin typeface="Optima" panose="02000503060000020004" pitchFamily="2" charset="0"/>
              </a:rPr>
              <a:t>(Endnotes are useful when footnotes have become exorbitant.)</a:t>
            </a:r>
          </a:p>
        </p:txBody>
      </p:sp>
      <p:pic>
        <p:nvPicPr>
          <p:cNvPr id="9" name="Picture 2">
            <a:extLst>
              <a:ext uri="{FF2B5EF4-FFF2-40B4-BE49-F238E27FC236}">
                <a16:creationId xmlns:a16="http://schemas.microsoft.com/office/drawing/2014/main" id="{B580DA69-36C2-544E-8F98-2EA2FFB6F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75" t="25591" r="67451" b="6171"/>
          <a:stretch>
            <a:fillRect/>
          </a:stretch>
        </p:blipFill>
        <p:spPr bwMode="auto">
          <a:xfrm>
            <a:off x="6127750" y="1865313"/>
            <a:ext cx="2246313" cy="3103562"/>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9E0F875-5150-3644-85E3-53DA1355B8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904" t="28149" r="36865" b="57137"/>
          <a:stretch>
            <a:fillRect/>
          </a:stretch>
        </p:blipFill>
        <p:spPr bwMode="auto">
          <a:xfrm>
            <a:off x="5695950" y="5037138"/>
            <a:ext cx="3282950" cy="1033462"/>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1">
            <a:extLst>
              <a:ext uri="{FF2B5EF4-FFF2-40B4-BE49-F238E27FC236}">
                <a16:creationId xmlns:a16="http://schemas.microsoft.com/office/drawing/2014/main" id="{ED8A821F-E585-AD4D-B0FB-DC72209912EA}"/>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79CFC341-73A2-F449-B110-BAEACE367749}"/>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4517" name="Picture 12" descr="High-Rez-OWL-Logo.png">
              <a:extLst>
                <a:ext uri="{FF2B5EF4-FFF2-40B4-BE49-F238E27FC236}">
                  <a16:creationId xmlns:a16="http://schemas.microsoft.com/office/drawing/2014/main" id="{31D4F431-4292-1546-89DB-F18F5CE3B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4" name="TextBox 10">
            <a:extLst>
              <a:ext uri="{FF2B5EF4-FFF2-40B4-BE49-F238E27FC236}">
                <a16:creationId xmlns:a16="http://schemas.microsoft.com/office/drawing/2014/main" id="{9EC836F0-BC73-A846-A7A8-997DDA325FBF}"/>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 (con’t)</a:t>
            </a:r>
          </a:p>
        </p:txBody>
      </p:sp>
      <p:sp>
        <p:nvSpPr>
          <p:cNvPr id="64515" name="TextBox 1">
            <a:extLst>
              <a:ext uri="{FF2B5EF4-FFF2-40B4-BE49-F238E27FC236}">
                <a16:creationId xmlns:a16="http://schemas.microsoft.com/office/drawing/2014/main" id="{F9B780D4-CFEA-AF44-AD9C-7D0D58A18EAC}"/>
              </a:ext>
            </a:extLst>
          </p:cNvPr>
          <p:cNvSpPr txBox="1">
            <a:spLocks noChangeArrowheads="1"/>
          </p:cNvSpPr>
          <p:nvPr/>
        </p:nvSpPr>
        <p:spPr bwMode="auto">
          <a:xfrm>
            <a:off x="568325" y="2233613"/>
            <a:ext cx="80359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In-Text Citations:</a:t>
            </a:r>
          </a:p>
          <a:p>
            <a:pPr eaLnBrk="1" hangingPunct="1">
              <a:spcBef>
                <a:spcPct val="0"/>
              </a:spcBef>
              <a:buFontTx/>
              <a:buNone/>
            </a:pPr>
            <a:r>
              <a:rPr lang="en-US" altLang="en-US" sz="2400">
                <a:latin typeface="Optima" panose="02000503060000020004" pitchFamily="2" charset="0"/>
              </a:rPr>
              <a:t>A </a:t>
            </a:r>
            <a:r>
              <a:rPr lang="en-US" altLang="en-US" sz="2400" b="1">
                <a:solidFill>
                  <a:srgbClr val="0070C0"/>
                </a:solidFill>
                <a:latin typeface="Optima" panose="02000503060000020004" pitchFamily="2" charset="0"/>
              </a:rPr>
              <a:t>combination</a:t>
            </a:r>
            <a:r>
              <a:rPr lang="en-US" altLang="en-US" sz="2400">
                <a:solidFill>
                  <a:srgbClr val="0070C0"/>
                </a:solidFill>
                <a:latin typeface="Optima" panose="02000503060000020004" pitchFamily="2" charset="0"/>
              </a:rPr>
              <a:t> </a:t>
            </a:r>
            <a:r>
              <a:rPr lang="en-US" altLang="en-US" sz="2400">
                <a:latin typeface="Optima" panose="02000503060000020004" pitchFamily="2" charset="0"/>
              </a:rPr>
              <a:t>of footnotes and endnotes and even author-date style can be used:</a:t>
            </a:r>
            <a:br>
              <a:rPr lang="en-US" altLang="en-US" sz="2400">
                <a:latin typeface="Optima" panose="02000503060000020004" pitchFamily="2" charset="0"/>
              </a:rPr>
            </a:br>
            <a:endParaRPr lang="en-US" altLang="en-US" sz="24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 Use footnotes for substantive commentary and cite sources with endnotes.</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 Use footnotes for substantive commentary and cite sources with author-date parenthetical style.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1">
            <a:extLst>
              <a:ext uri="{FF2B5EF4-FFF2-40B4-BE49-F238E27FC236}">
                <a16:creationId xmlns:a16="http://schemas.microsoft.com/office/drawing/2014/main" id="{8DD4BCA3-A2E1-F74E-9226-C2B5A383BD6F}"/>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061ECEFC-B4F1-534A-9377-014F8891572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70FF87E1-0428-534F-A23B-8ED5C465D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2" name="TextBox 10">
            <a:extLst>
              <a:ext uri="{FF2B5EF4-FFF2-40B4-BE49-F238E27FC236}">
                <a16:creationId xmlns:a16="http://schemas.microsoft.com/office/drawing/2014/main" id="{8E4B8F1F-DD42-0049-8181-4D85F7F39877}"/>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 (con’t)</a:t>
            </a:r>
          </a:p>
        </p:txBody>
      </p:sp>
      <p:sp>
        <p:nvSpPr>
          <p:cNvPr id="66563" name="TextBox 1">
            <a:extLst>
              <a:ext uri="{FF2B5EF4-FFF2-40B4-BE49-F238E27FC236}">
                <a16:creationId xmlns:a16="http://schemas.microsoft.com/office/drawing/2014/main" id="{DA49A889-F4FA-6043-89F3-12D2ABC05617}"/>
              </a:ext>
            </a:extLst>
          </p:cNvPr>
          <p:cNvSpPr txBox="1">
            <a:spLocks noChangeArrowheads="1"/>
          </p:cNvSpPr>
          <p:nvPr/>
        </p:nvSpPr>
        <p:spPr bwMode="auto">
          <a:xfrm>
            <a:off x="484188" y="2054225"/>
            <a:ext cx="8318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Formatting notes:</a:t>
            </a:r>
          </a:p>
          <a:p>
            <a:pPr eaLnBrk="1" hangingPunct="1">
              <a:spcBef>
                <a:spcPct val="0"/>
              </a:spcBef>
            </a:pPr>
            <a:r>
              <a:rPr lang="en-US" altLang="en-US" sz="2400" dirty="0">
                <a:latin typeface="Optima" panose="02000503060000020004" pitchFamily="2" charset="0"/>
              </a:rPr>
              <a:t> Place note numbers </a:t>
            </a:r>
            <a:r>
              <a:rPr lang="en-US" altLang="en-US" sz="2400" b="1" dirty="0">
                <a:solidFill>
                  <a:srgbClr val="0A5AB2"/>
                </a:solidFill>
                <a:latin typeface="Optima" panose="02000503060000020004" pitchFamily="2" charset="0"/>
              </a:rPr>
              <a:t>at the end</a:t>
            </a:r>
            <a:r>
              <a:rPr lang="en-US" altLang="en-US" sz="2400" dirty="0">
                <a:solidFill>
                  <a:srgbClr val="0A5AB2"/>
                </a:solidFill>
                <a:latin typeface="Optima" panose="02000503060000020004" pitchFamily="2" charset="0"/>
              </a:rPr>
              <a:t> </a:t>
            </a:r>
            <a:r>
              <a:rPr lang="en-US" altLang="en-US" sz="2400" dirty="0">
                <a:latin typeface="Optima" panose="02000503060000020004" pitchFamily="2" charset="0"/>
              </a:rPr>
              <a:t>of the clause or sentence to which they refer. (After any and all punctuation except the dash.)</a:t>
            </a:r>
          </a:p>
          <a:p>
            <a:pPr eaLnBrk="1" hangingPunct="1">
              <a:spcBef>
                <a:spcPct val="0"/>
              </a:spcBef>
            </a:pPr>
            <a:r>
              <a:rPr lang="en-US" altLang="en-US" sz="2400" dirty="0">
                <a:latin typeface="Optima" panose="02000503060000020004" pitchFamily="2" charset="0"/>
              </a:rPr>
              <a:t> Begin note numbers with </a:t>
            </a:r>
            <a:r>
              <a:rPr lang="en-US" altLang="en-US" sz="2400" b="1" dirty="0">
                <a:solidFill>
                  <a:srgbClr val="0A5AB2"/>
                </a:solidFill>
                <a:latin typeface="Optima" panose="02000503060000020004" pitchFamily="2" charset="0"/>
              </a:rPr>
              <a:t>“</a:t>
            </a:r>
            <a:r>
              <a:rPr lang="en-US" altLang="ja-JP" sz="2400" b="1" dirty="0">
                <a:solidFill>
                  <a:srgbClr val="0A5AB2"/>
                </a:solidFill>
                <a:latin typeface="Optima" panose="02000503060000020004" pitchFamily="2" charset="0"/>
              </a:rPr>
              <a:t>1” </a:t>
            </a:r>
            <a:r>
              <a:rPr lang="en-US" altLang="ja-JP" sz="2400" dirty="0">
                <a:latin typeface="Optima" panose="02000503060000020004" pitchFamily="2" charset="0"/>
              </a:rPr>
              <a:t>and follow consecutively throughout the paper.</a:t>
            </a:r>
          </a:p>
          <a:p>
            <a:pPr eaLnBrk="1" hangingPunct="1">
              <a:spcBef>
                <a:spcPct val="0"/>
              </a:spcBef>
            </a:pPr>
            <a:r>
              <a:rPr lang="en-US" altLang="en-US" sz="2400" dirty="0">
                <a:latin typeface="Optima" panose="02000503060000020004" pitchFamily="2" charset="0"/>
              </a:rPr>
              <a:t> Note reference numbers are set as superior (</a:t>
            </a:r>
            <a:r>
              <a:rPr lang="en-US" altLang="en-US" sz="2400" b="1" dirty="0">
                <a:solidFill>
                  <a:srgbClr val="0A5AB2"/>
                </a:solidFill>
                <a:latin typeface="Optima" panose="02000503060000020004" pitchFamily="2" charset="0"/>
              </a:rPr>
              <a:t>superscript</a:t>
            </a:r>
            <a:r>
              <a:rPr lang="en-US" altLang="en-US" sz="2400" dirty="0">
                <a:latin typeface="Optima" panose="02000503060000020004" pitchFamily="2" charset="0"/>
              </a:rPr>
              <a:t>) numbers in the text. </a:t>
            </a:r>
            <a:endParaRPr lang="en-US" altLang="en-US" sz="1800" dirty="0">
              <a:latin typeface="Optima" panose="02000503060000020004" pitchFamily="2" charset="0"/>
            </a:endParaRPr>
          </a:p>
        </p:txBody>
      </p:sp>
      <p:pic>
        <p:nvPicPr>
          <p:cNvPr id="66564" name="Picture 3">
            <a:extLst>
              <a:ext uri="{FF2B5EF4-FFF2-40B4-BE49-F238E27FC236}">
                <a16:creationId xmlns:a16="http://schemas.microsoft.com/office/drawing/2014/main" id="{792C686E-0C8C-DF44-9FC5-E609F861A2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3563" y="5142167"/>
            <a:ext cx="5476875" cy="1343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
            <a:extLst>
              <a:ext uri="{FF2B5EF4-FFF2-40B4-BE49-F238E27FC236}">
                <a16:creationId xmlns:a16="http://schemas.microsoft.com/office/drawing/2014/main" id="{D93B4DBD-BADD-CD4E-8594-07AF60782BBD}"/>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E6D3311-FB63-0945-BD41-B1CE3E08E96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8613" name="Picture 12" descr="High-Rez-OWL-Logo.png">
              <a:extLst>
                <a:ext uri="{FF2B5EF4-FFF2-40B4-BE49-F238E27FC236}">
                  <a16:creationId xmlns:a16="http://schemas.microsoft.com/office/drawing/2014/main" id="{FB85874F-6A9C-DA4C-B079-7A9BF4072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0" name="TextBox 10">
            <a:extLst>
              <a:ext uri="{FF2B5EF4-FFF2-40B4-BE49-F238E27FC236}">
                <a16:creationId xmlns:a16="http://schemas.microsoft.com/office/drawing/2014/main" id="{3D87DAA9-6D12-BD48-AD39-4CA291BFAA27}"/>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 (con’t)</a:t>
            </a:r>
          </a:p>
        </p:txBody>
      </p:sp>
      <p:sp>
        <p:nvSpPr>
          <p:cNvPr id="68611" name="TextBox 1">
            <a:extLst>
              <a:ext uri="{FF2B5EF4-FFF2-40B4-BE49-F238E27FC236}">
                <a16:creationId xmlns:a16="http://schemas.microsoft.com/office/drawing/2014/main" id="{962E72E1-C315-ED44-8077-B0EFF4270349}"/>
              </a:ext>
            </a:extLst>
          </p:cNvPr>
          <p:cNvSpPr txBox="1">
            <a:spLocks noChangeArrowheads="1"/>
          </p:cNvSpPr>
          <p:nvPr/>
        </p:nvSpPr>
        <p:spPr bwMode="auto">
          <a:xfrm>
            <a:off x="555625" y="1857375"/>
            <a:ext cx="80327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A complete “</a:t>
            </a:r>
            <a:r>
              <a:rPr lang="en-US" altLang="ja-JP" sz="2400">
                <a:latin typeface="Optima" panose="02000503060000020004" pitchFamily="2" charset="0"/>
              </a:rPr>
              <a:t>note” citation for a book, which corresponds to a slightly differently formatted bibliography entry, would look like this: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	</a:t>
            </a:r>
            <a:r>
              <a:rPr lang="en-US" altLang="en-US" sz="1800">
                <a:solidFill>
                  <a:srgbClr val="0070C0"/>
                </a:solidFill>
                <a:latin typeface="Optima" panose="02000503060000020004" pitchFamily="2" charset="0"/>
              </a:rPr>
              <a:t>1. Jodi Dean, </a:t>
            </a:r>
            <a:r>
              <a:rPr lang="en-US" altLang="en-US" sz="1800" i="1">
                <a:solidFill>
                  <a:srgbClr val="0070C0"/>
                </a:solidFill>
                <a:latin typeface="Optima" panose="02000503060000020004" pitchFamily="2" charset="0"/>
              </a:rPr>
              <a:t>Democracy and Other Neoliberal Fantasies: Communicative Capitalism and Left Politics </a:t>
            </a:r>
            <a:r>
              <a:rPr lang="en-US" altLang="en-US" sz="1800">
                <a:solidFill>
                  <a:srgbClr val="0070C0"/>
                </a:solidFill>
                <a:latin typeface="Optima" panose="02000503060000020004" pitchFamily="2" charset="0"/>
              </a:rPr>
              <a:t>(Durham: Duke University Press, 2009), 30.  </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Subsequent note citations can and should be shortened, using the author’s last name and a shortened version of the title.</a:t>
            </a:r>
            <a:r>
              <a:rPr lang="en-US" altLang="ja-JP" sz="2000">
                <a:latin typeface="Optima" panose="02000503060000020004" pitchFamily="2" charset="0"/>
              </a:rPr>
              <a:t> </a:t>
            </a:r>
            <a:r>
              <a:rPr lang="en-US" altLang="en-US" sz="2400">
                <a:latin typeface="Optima" panose="02000503060000020004" pitchFamily="2" charset="0"/>
              </a:rPr>
              <a:t>Subsequent citations of Dean would be shortened to: </a:t>
            </a:r>
          </a:p>
          <a:p>
            <a:pPr lvl="1" eaLnBrk="1" hangingPunct="1">
              <a:spcBef>
                <a:spcPct val="0"/>
              </a:spcBef>
              <a:buFontTx/>
              <a:buNone/>
            </a:pPr>
            <a:endParaRPr lang="en-US" altLang="en-US" sz="1800">
              <a:latin typeface="Optima" panose="02000503060000020004" pitchFamily="2" charset="0"/>
            </a:endParaRPr>
          </a:p>
          <a:p>
            <a:pPr lvl="1" eaLnBrk="1" hangingPunct="1">
              <a:spcBef>
                <a:spcPct val="0"/>
              </a:spcBef>
              <a:buFontTx/>
              <a:buNone/>
            </a:pPr>
            <a:r>
              <a:rPr lang="en-US" altLang="en-US" sz="1800">
                <a:solidFill>
                  <a:srgbClr val="0070C0"/>
                </a:solidFill>
                <a:latin typeface="Optima" panose="02000503060000020004" pitchFamily="2" charset="0"/>
              </a:rPr>
              <a:t>2. Dean, </a:t>
            </a:r>
            <a:r>
              <a:rPr lang="en-US" altLang="en-US" sz="1800" i="1">
                <a:solidFill>
                  <a:srgbClr val="0070C0"/>
                </a:solidFill>
                <a:latin typeface="Optima" panose="02000503060000020004" pitchFamily="2" charset="0"/>
              </a:rPr>
              <a:t>Democracy and Other Neoliberal Fantasies</a:t>
            </a:r>
            <a:r>
              <a:rPr lang="en-US" altLang="en-US" sz="1800">
                <a:solidFill>
                  <a:srgbClr val="0070C0"/>
                </a:solidFill>
                <a:latin typeface="Optima" panose="02000503060000020004" pitchFamily="2" charset="0"/>
              </a:rPr>
              <a:t>, 30.</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
            <a:extLst>
              <a:ext uri="{FF2B5EF4-FFF2-40B4-BE49-F238E27FC236}">
                <a16:creationId xmlns:a16="http://schemas.microsoft.com/office/drawing/2014/main" id="{AB7DE18D-85A6-7A40-88F8-701D1E168767}"/>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05A149D-B43E-9941-9967-EFDA716FF6B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D39A6BD7-06E2-F84E-A232-AEF96FD89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58" name="TextBox 10">
            <a:extLst>
              <a:ext uri="{FF2B5EF4-FFF2-40B4-BE49-F238E27FC236}">
                <a16:creationId xmlns:a16="http://schemas.microsoft.com/office/drawing/2014/main" id="{54D2028D-7C73-B943-B95D-ED9F1EAA6B1C}"/>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 (con’t)</a:t>
            </a:r>
          </a:p>
        </p:txBody>
      </p:sp>
      <p:sp>
        <p:nvSpPr>
          <p:cNvPr id="70659" name="TextBox 1">
            <a:extLst>
              <a:ext uri="{FF2B5EF4-FFF2-40B4-BE49-F238E27FC236}">
                <a16:creationId xmlns:a16="http://schemas.microsoft.com/office/drawing/2014/main" id="{F8E67F7C-A053-2341-9969-0A264B5A267B}"/>
              </a:ext>
            </a:extLst>
          </p:cNvPr>
          <p:cNvSpPr txBox="1">
            <a:spLocks noChangeArrowheads="1"/>
          </p:cNvSpPr>
          <p:nvPr/>
        </p:nvSpPr>
        <p:spPr bwMode="auto">
          <a:xfrm>
            <a:off x="592138" y="1919288"/>
            <a:ext cx="78216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The first line of a footnote is indented .5” </a:t>
            </a:r>
            <a:r>
              <a:rPr lang="en-US" altLang="ja-JP" sz="2400">
                <a:latin typeface="Optima" panose="02000503060000020004" pitchFamily="2" charset="0"/>
              </a:rPr>
              <a:t>from the left margin. </a:t>
            </a:r>
            <a:r>
              <a:rPr lang="en-US" altLang="en-US" sz="2400">
                <a:latin typeface="Optima" panose="02000503060000020004" pitchFamily="2" charset="0"/>
              </a:rPr>
              <a:t>Subsequent lines, within a note, should be formatted flush left. </a:t>
            </a:r>
          </a:p>
          <a:p>
            <a:pPr eaLnBrk="1" hangingPunct="1">
              <a:spcBef>
                <a:spcPct val="0"/>
              </a:spcBef>
              <a:buFontTx/>
              <a:buNone/>
            </a:pPr>
            <a:br>
              <a:rPr lang="en-US" altLang="en-US" sz="2400">
                <a:latin typeface="Optima" panose="02000503060000020004" pitchFamily="2" charset="0"/>
              </a:rPr>
            </a:br>
            <a:r>
              <a:rPr lang="en-US" altLang="en-US" sz="2400">
                <a:latin typeface="Optima" panose="02000503060000020004" pitchFamily="2" charset="0"/>
              </a:rPr>
              <a:t>Leave an extra </a:t>
            </a:r>
            <a:br>
              <a:rPr lang="en-US" altLang="en-US" sz="2400">
                <a:latin typeface="Optima" panose="02000503060000020004" pitchFamily="2" charset="0"/>
              </a:rPr>
            </a:br>
            <a:r>
              <a:rPr lang="en-US" altLang="en-US" sz="2400">
                <a:latin typeface="Optima" panose="02000503060000020004" pitchFamily="2" charset="0"/>
              </a:rPr>
              <a:t>line space </a:t>
            </a:r>
            <a:br>
              <a:rPr lang="en-US" altLang="en-US" sz="2400">
                <a:latin typeface="Optima" panose="02000503060000020004" pitchFamily="2" charset="0"/>
              </a:rPr>
            </a:br>
            <a:r>
              <a:rPr lang="en-US" altLang="en-US" sz="2400">
                <a:latin typeface="Optima" panose="02000503060000020004" pitchFamily="2" charset="0"/>
              </a:rPr>
              <a:t>between notes.</a:t>
            </a:r>
          </a:p>
        </p:txBody>
      </p:sp>
      <p:pic>
        <p:nvPicPr>
          <p:cNvPr id="70660" name="Picture 3" descr="ChicagoSampleNotesBibFebruary2011.pdf - Adobe Reader">
            <a:extLst>
              <a:ext uri="{FF2B5EF4-FFF2-40B4-BE49-F238E27FC236}">
                <a16:creationId xmlns:a16="http://schemas.microsoft.com/office/drawing/2014/main" id="{5D46E3DD-E3C0-3341-BEB0-5806866BB2A7}"/>
              </a:ext>
            </a:extLst>
          </p:cNvPr>
          <p:cNvPicPr>
            <a:picLocks noChangeAspect="1"/>
          </p:cNvPicPr>
          <p:nvPr/>
        </p:nvPicPr>
        <p:blipFill>
          <a:blip r:embed="rId4">
            <a:extLst>
              <a:ext uri="{28A0092B-C50C-407E-A947-70E740481C1C}">
                <a14:useLocalDpi xmlns:a14="http://schemas.microsoft.com/office/drawing/2010/main" val="0"/>
              </a:ext>
            </a:extLst>
          </a:blip>
          <a:srcRect l="31860" t="50974" r="31512" b="9932"/>
          <a:stretch>
            <a:fillRect/>
          </a:stretch>
        </p:blipFill>
        <p:spPr bwMode="auto">
          <a:xfrm>
            <a:off x="3430588" y="3263900"/>
            <a:ext cx="4860925" cy="279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1">
            <a:extLst>
              <a:ext uri="{FF2B5EF4-FFF2-40B4-BE49-F238E27FC236}">
                <a16:creationId xmlns:a16="http://schemas.microsoft.com/office/drawing/2014/main" id="{BCAA5F08-56D4-9441-9BFB-D88314925F8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588F7BC5-62FC-1041-BA98-8EF58EBA0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2709" name="Picture 12" descr="High-Rez-OWL-Logo.png">
              <a:extLst>
                <a:ext uri="{FF2B5EF4-FFF2-40B4-BE49-F238E27FC236}">
                  <a16:creationId xmlns:a16="http://schemas.microsoft.com/office/drawing/2014/main" id="{1D2256DA-2509-5E44-816A-193C449AA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6" name="TextBox 10">
            <a:extLst>
              <a:ext uri="{FF2B5EF4-FFF2-40B4-BE49-F238E27FC236}">
                <a16:creationId xmlns:a16="http://schemas.microsoft.com/office/drawing/2014/main" id="{7D80755B-2242-4243-BDF6-ECA1C92ECEDC}"/>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 (con’t)</a:t>
            </a:r>
          </a:p>
        </p:txBody>
      </p:sp>
      <p:sp>
        <p:nvSpPr>
          <p:cNvPr id="72707" name="TextBox 1">
            <a:extLst>
              <a:ext uri="{FF2B5EF4-FFF2-40B4-BE49-F238E27FC236}">
                <a16:creationId xmlns:a16="http://schemas.microsoft.com/office/drawing/2014/main" id="{C6BFEA3E-6585-9C4A-8C92-8DEB51E91C24}"/>
              </a:ext>
            </a:extLst>
          </p:cNvPr>
          <p:cNvSpPr txBox="1">
            <a:spLocks noChangeArrowheads="1"/>
          </p:cNvSpPr>
          <p:nvPr/>
        </p:nvSpPr>
        <p:spPr bwMode="auto">
          <a:xfrm>
            <a:off x="627063" y="2022475"/>
            <a:ext cx="779938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latin typeface="Optima" panose="02000503060000020004" pitchFamily="2" charset="0"/>
              </a:rPr>
              <a:t>When an editor’s or translator’s name appears in addition to an author’</a:t>
            </a:r>
            <a:r>
              <a:rPr lang="en-US" altLang="ja-JP" sz="2400" dirty="0">
                <a:latin typeface="Optima" panose="02000503060000020004" pitchFamily="2" charset="0"/>
              </a:rPr>
              <a:t>s, the former appears </a:t>
            </a:r>
            <a:r>
              <a:rPr lang="en-US" altLang="ja-JP" sz="2400" i="1" dirty="0">
                <a:latin typeface="Optima" panose="02000503060000020004" pitchFamily="2" charset="0"/>
              </a:rPr>
              <a:t>after</a:t>
            </a:r>
            <a:r>
              <a:rPr lang="en-US" altLang="ja-JP" sz="2400" dirty="0">
                <a:latin typeface="Optima" panose="02000503060000020004" pitchFamily="2" charset="0"/>
              </a:rPr>
              <a:t> the latter in notes and in the bibliography. </a:t>
            </a:r>
            <a:endParaRPr lang="en-US" altLang="ja-JP" sz="1400" dirty="0">
              <a:latin typeface="Optima" panose="02000503060000020004" pitchFamily="2" charset="0"/>
            </a:endParaRPr>
          </a:p>
          <a:p>
            <a:pPr eaLnBrk="1" hangingPunct="1">
              <a:spcBef>
                <a:spcPct val="0"/>
              </a:spcBef>
              <a:buFontTx/>
              <a:buNone/>
            </a:pPr>
            <a:endParaRPr lang="en-US" altLang="en-US" sz="2400" dirty="0">
              <a:latin typeface="Optima" panose="02000503060000020004" pitchFamily="2" charset="0"/>
            </a:endParaRPr>
          </a:p>
          <a:p>
            <a:pPr eaLnBrk="1" hangingPunct="1">
              <a:spcBef>
                <a:spcPct val="0"/>
              </a:spcBef>
              <a:buFontTx/>
              <a:buNone/>
            </a:pPr>
            <a:r>
              <a:rPr lang="en-US" altLang="en-US" sz="2400" dirty="0">
                <a:latin typeface="Optima" panose="02000503060000020004" pitchFamily="2" charset="0"/>
              </a:rPr>
              <a:t>Bibliographic “</a:t>
            </a:r>
            <a:r>
              <a:rPr lang="en-US" altLang="ja-JP" sz="2400" dirty="0">
                <a:latin typeface="Optima" panose="02000503060000020004" pitchFamily="2" charset="0"/>
              </a:rPr>
              <a:t>Edited by” or “Translated by” should be shortened to “Ed.” and “Trans.” in notes. </a:t>
            </a:r>
          </a:p>
          <a:p>
            <a:pPr lvl="1" eaLnBrk="1" hangingPunct="1">
              <a:spcBef>
                <a:spcPct val="0"/>
              </a:spcBef>
              <a:buFontTx/>
              <a:buNone/>
            </a:pPr>
            <a:r>
              <a:rPr lang="en-US" altLang="en-US" sz="2000" dirty="0">
                <a:latin typeface="Optima" panose="02000503060000020004" pitchFamily="2" charset="0"/>
              </a:rPr>
              <a:t>Plural forms, such as “E</a:t>
            </a:r>
            <a:r>
              <a:rPr lang="en-US" altLang="ja-JP" sz="2000" dirty="0">
                <a:latin typeface="Optima" panose="02000503060000020004" pitchFamily="2" charset="0"/>
              </a:rPr>
              <a:t>ds.,” are never used. </a:t>
            </a:r>
          </a:p>
          <a:p>
            <a:pPr lvl="1" eaLnBrk="1" hangingPunct="1">
              <a:spcBef>
                <a:spcPct val="0"/>
              </a:spcBef>
              <a:buFontTx/>
              <a:buNone/>
            </a:pPr>
            <a:endParaRPr lang="en-US" altLang="en-US" sz="2000" dirty="0">
              <a:latin typeface="Optima" panose="02000503060000020004" pitchFamily="2" charset="0"/>
            </a:endParaRPr>
          </a:p>
          <a:p>
            <a:pPr eaLnBrk="1" hangingPunct="1">
              <a:spcBef>
                <a:spcPct val="0"/>
              </a:spcBef>
              <a:buFontTx/>
              <a:buNone/>
            </a:pPr>
            <a:r>
              <a:rPr lang="en-US" altLang="en-US" sz="1800" b="1" dirty="0">
                <a:solidFill>
                  <a:srgbClr val="0070C0"/>
                </a:solidFill>
                <a:latin typeface="Optima" panose="02000503060000020004" pitchFamily="2" charset="0"/>
              </a:rPr>
              <a:t>Ex. </a:t>
            </a:r>
          </a:p>
          <a:p>
            <a:pPr eaLnBrk="1" hangingPunct="1">
              <a:spcBef>
                <a:spcPct val="0"/>
              </a:spcBef>
              <a:buFontTx/>
              <a:buNone/>
            </a:pPr>
            <a:r>
              <a:rPr lang="en-US" altLang="en-US" sz="1800" dirty="0">
                <a:solidFill>
                  <a:srgbClr val="0070C0"/>
                </a:solidFill>
                <a:latin typeface="Optima" panose="02000503060000020004" pitchFamily="2" charset="0"/>
              </a:rPr>
              <a:t>6. Immanuel Kant, “</a:t>
            </a:r>
            <a:r>
              <a:rPr lang="en-US" altLang="ja-JP" sz="1800" dirty="0">
                <a:solidFill>
                  <a:srgbClr val="0070C0"/>
                </a:solidFill>
                <a:latin typeface="Optima" panose="02000503060000020004" pitchFamily="2" charset="0"/>
              </a:rPr>
              <a:t>An Answer to the Question: What is Enlightenment?” in </a:t>
            </a:r>
            <a:r>
              <a:rPr lang="en-US" altLang="ja-JP" sz="1800" i="1" dirty="0">
                <a:solidFill>
                  <a:srgbClr val="0070C0"/>
                </a:solidFill>
                <a:latin typeface="Optima" panose="02000503060000020004" pitchFamily="2" charset="0"/>
              </a:rPr>
              <a:t>Perpetual Peace and Other Essays</a:t>
            </a:r>
            <a:r>
              <a:rPr lang="en-US" altLang="ja-JP" sz="1800" dirty="0">
                <a:solidFill>
                  <a:srgbClr val="0070C0"/>
                </a:solidFill>
                <a:latin typeface="Optima" panose="02000503060000020004" pitchFamily="2" charset="0"/>
              </a:rPr>
              <a:t>, trans. Ted Humphrey (1784; </a:t>
            </a:r>
            <a:r>
              <a:rPr lang="en-US" altLang="ja-JP" sz="1800" dirty="0" err="1">
                <a:solidFill>
                  <a:srgbClr val="0070C0"/>
                </a:solidFill>
                <a:latin typeface="Optima" panose="02000503060000020004" pitchFamily="2" charset="0"/>
              </a:rPr>
              <a:t>repr</a:t>
            </a:r>
            <a:r>
              <a:rPr lang="en-US" altLang="ja-JP" sz="1800" dirty="0">
                <a:solidFill>
                  <a:srgbClr val="0070C0"/>
                </a:solidFill>
                <a:latin typeface="Optima" panose="02000503060000020004" pitchFamily="2" charset="0"/>
              </a:rPr>
              <a:t>., Indianapolis: Hackett, 1983), 41. </a:t>
            </a:r>
          </a:p>
          <a:p>
            <a:pPr lvl="1" eaLnBrk="1" hangingPunct="1">
              <a:spcBef>
                <a:spcPct val="0"/>
              </a:spcBef>
              <a:buFontTx/>
              <a:buNone/>
            </a:pPr>
            <a:endParaRPr lang="en-US" altLang="en-US" sz="2000" b="1" dirty="0">
              <a:latin typeface="Optima" panose="02000503060000020004" pitchFamily="2"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a:extLst>
              <a:ext uri="{FF2B5EF4-FFF2-40B4-BE49-F238E27FC236}">
                <a16:creationId xmlns:a16="http://schemas.microsoft.com/office/drawing/2014/main" id="{1B80BD31-2B2A-9F46-9D42-5EB05DED9753}"/>
              </a:ext>
            </a:extLst>
          </p:cNvPr>
          <p:cNvSpPr txBox="1">
            <a:spLocks noChangeArrowheads="1"/>
          </p:cNvSpPr>
          <p:nvPr/>
        </p:nvSpPr>
        <p:spPr bwMode="auto">
          <a:xfrm>
            <a:off x="361950" y="2305050"/>
            <a:ext cx="454025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Chicago </a:t>
            </a:r>
            <a:r>
              <a:rPr lang="en-US" altLang="en-US" sz="2400">
                <a:latin typeface="Optima" panose="02000503060000020004" pitchFamily="2" charset="0"/>
              </a:rPr>
              <a:t>regulates:</a:t>
            </a:r>
          </a:p>
          <a:p>
            <a:pPr eaLnBrk="1" hangingPunct="1">
              <a:spcBef>
                <a:spcPct val="0"/>
              </a:spcBef>
              <a:buFontTx/>
              <a:buNone/>
            </a:pPr>
            <a:endParaRPr lang="en-US" altLang="en-US" sz="2400">
              <a:latin typeface="Optima" panose="02000503060000020004" pitchFamily="2" charset="0"/>
            </a:endParaRPr>
          </a:p>
          <a:p>
            <a:pPr eaLnBrk="1" hangingPunct="1">
              <a:lnSpc>
                <a:spcPct val="150000"/>
              </a:lnSpc>
              <a:spcBef>
                <a:spcPct val="0"/>
              </a:spcBef>
            </a:pPr>
            <a:r>
              <a:rPr lang="en-US" altLang="en-US" sz="2400">
                <a:latin typeface="Optima" panose="02000503060000020004" pitchFamily="2" charset="0"/>
              </a:rPr>
              <a:t>Stylistics and document format</a:t>
            </a:r>
          </a:p>
          <a:p>
            <a:pPr eaLnBrk="1" hangingPunct="1">
              <a:lnSpc>
                <a:spcPct val="150000"/>
              </a:lnSpc>
              <a:spcBef>
                <a:spcPct val="0"/>
              </a:spcBef>
            </a:pPr>
            <a:r>
              <a:rPr lang="en-US" altLang="en-US" sz="2400">
                <a:latin typeface="Optima" panose="02000503060000020004" pitchFamily="2" charset="0"/>
              </a:rPr>
              <a:t>in-text citations (notes)</a:t>
            </a:r>
          </a:p>
          <a:p>
            <a:pPr eaLnBrk="1" hangingPunct="1">
              <a:lnSpc>
                <a:spcPct val="150000"/>
              </a:lnSpc>
              <a:spcBef>
                <a:spcPct val="0"/>
              </a:spcBef>
            </a:pPr>
            <a:r>
              <a:rPr lang="en-US" altLang="en-US" sz="2400">
                <a:latin typeface="Optima" panose="02000503060000020004" pitchFamily="2" charset="0"/>
              </a:rPr>
              <a:t>End-of-text citations (bibliography)</a:t>
            </a:r>
          </a:p>
          <a:p>
            <a:pPr eaLnBrk="1" hangingPunct="1">
              <a:lnSpc>
                <a:spcPct val="150000"/>
              </a:lnSpc>
              <a:spcBef>
                <a:spcPct val="0"/>
              </a:spcBef>
            </a:pPr>
            <a:endParaRPr lang="en-US" altLang="en-US" sz="2400">
              <a:latin typeface="Optima" panose="02000503060000020004" pitchFamily="2" charset="0"/>
            </a:endParaRPr>
          </a:p>
        </p:txBody>
      </p:sp>
      <p:sp>
        <p:nvSpPr>
          <p:cNvPr id="19458" name="TextBox 8">
            <a:extLst>
              <a:ext uri="{FF2B5EF4-FFF2-40B4-BE49-F238E27FC236}">
                <a16:creationId xmlns:a16="http://schemas.microsoft.com/office/drawing/2014/main" id="{2807BD70-5633-F147-9C3A-781466E36C4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FA0EAAF-CE22-BD4E-A1AF-50079090B09E}"/>
              </a:ext>
            </a:extLst>
          </p:cNvPr>
          <p:cNvGrpSpPr>
            <a:grpSpLocks/>
          </p:cNvGrpSpPr>
          <p:nvPr/>
        </p:nvGrpSpPr>
        <p:grpSpPr bwMode="auto">
          <a:xfrm>
            <a:off x="1128713" y="0"/>
            <a:ext cx="7008812" cy="2022475"/>
            <a:chOff x="0" y="0"/>
            <a:chExt cx="9461870" cy="2762588"/>
          </a:xfrm>
        </p:grpSpPr>
        <p:grpSp>
          <p:nvGrpSpPr>
            <p:cNvPr id="19461" name="Group 1">
              <a:extLst>
                <a:ext uri="{FF2B5EF4-FFF2-40B4-BE49-F238E27FC236}">
                  <a16:creationId xmlns:a16="http://schemas.microsoft.com/office/drawing/2014/main" id="{0B063722-EA76-6D40-9001-F32A5D6214F7}"/>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A0164FCD-429F-C44D-9D94-2B6D72F7A47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1FF2A4C1-E24B-F34C-946C-923F24C420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74B98447-8649-E242-8764-6A5D97CE2EF7}"/>
                </a:ext>
              </a:extLst>
            </p:cNvPr>
            <p:cNvSpPr txBox="1">
              <a:spLocks noChangeArrowheads="1"/>
            </p:cNvSpPr>
            <p:nvPr/>
          </p:nvSpPr>
          <p:spPr bwMode="auto">
            <a:xfrm>
              <a:off x="4769554" y="103666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Chicago regulate?</a:t>
              </a:r>
            </a:p>
          </p:txBody>
        </p:sp>
      </p:grpSp>
      <p:pic>
        <p:nvPicPr>
          <p:cNvPr id="19460" name="Picture 1" descr="Chicago Manual of Style cover.jpg">
            <a:extLst>
              <a:ext uri="{FF2B5EF4-FFF2-40B4-BE49-F238E27FC236}">
                <a16:creationId xmlns:a16="http://schemas.microsoft.com/office/drawing/2014/main" id="{BAA354E1-13EF-C64C-AD54-83CADD3D82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1">
            <a:extLst>
              <a:ext uri="{FF2B5EF4-FFF2-40B4-BE49-F238E27FC236}">
                <a16:creationId xmlns:a16="http://schemas.microsoft.com/office/drawing/2014/main" id="{AFD39E7A-8DEF-FC4C-B2BE-7A295DA4B29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1FADE166-5291-AF45-8602-D80CBE4EED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4757" name="Picture 12" descr="High-Rez-OWL-Logo.png">
              <a:extLst>
                <a:ext uri="{FF2B5EF4-FFF2-40B4-BE49-F238E27FC236}">
                  <a16:creationId xmlns:a16="http://schemas.microsoft.com/office/drawing/2014/main" id="{4969C202-3425-9D4A-AC12-4EE5C56F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4" name="TextBox 10">
            <a:extLst>
              <a:ext uri="{FF2B5EF4-FFF2-40B4-BE49-F238E27FC236}">
                <a16:creationId xmlns:a16="http://schemas.microsoft.com/office/drawing/2014/main" id="{D430F499-4671-9540-AA1C-22360C7FFC0F}"/>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NB (con’t)</a:t>
            </a:r>
          </a:p>
        </p:txBody>
      </p:sp>
      <p:sp>
        <p:nvSpPr>
          <p:cNvPr id="74755" name="TextBox 1">
            <a:extLst>
              <a:ext uri="{FF2B5EF4-FFF2-40B4-BE49-F238E27FC236}">
                <a16:creationId xmlns:a16="http://schemas.microsoft.com/office/drawing/2014/main" id="{33066B7A-CE33-3645-8873-1171BFDE7EF6}"/>
              </a:ext>
            </a:extLst>
          </p:cNvPr>
          <p:cNvSpPr txBox="1">
            <a:spLocks noChangeArrowheads="1"/>
          </p:cNvSpPr>
          <p:nvPr/>
        </p:nvSpPr>
        <p:spPr bwMode="auto">
          <a:xfrm>
            <a:off x="466725" y="1905000"/>
            <a:ext cx="7942263"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dirty="0">
                <a:latin typeface="Optima" panose="02000503060000020004" pitchFamily="2" charset="0"/>
              </a:rPr>
              <a:t>When a note contains both source documentation and commentary, the latter should follow the former. </a:t>
            </a:r>
          </a:p>
          <a:p>
            <a:pPr eaLnBrk="1" hangingPunct="1">
              <a:spcBef>
                <a:spcPct val="0"/>
              </a:spcBef>
            </a:pPr>
            <a:r>
              <a:rPr lang="en-US" altLang="en-US" sz="2400" dirty="0">
                <a:latin typeface="Optima" panose="02000503060000020004" pitchFamily="2" charset="0"/>
              </a:rPr>
              <a:t>Citation and commentary are usually separated by a period, but such comments as “</a:t>
            </a:r>
            <a:r>
              <a:rPr lang="en-US" altLang="ja-JP" sz="2400" dirty="0">
                <a:latin typeface="Optima" panose="02000503060000020004" pitchFamily="2" charset="0"/>
              </a:rPr>
              <a:t>emphasis added” are usually enclosed in parentheses. </a:t>
            </a:r>
          </a:p>
          <a:p>
            <a:pPr eaLnBrk="1" hangingPunct="1">
              <a:spcBef>
                <a:spcPct val="0"/>
              </a:spcBef>
              <a:buFontTx/>
              <a:buNone/>
            </a:pPr>
            <a:endParaRPr lang="en-US" altLang="ja-JP" sz="2400" dirty="0">
              <a:latin typeface="Optima" panose="02000503060000020004" pitchFamily="2" charset="0"/>
            </a:endParaRPr>
          </a:p>
          <a:p>
            <a:pPr eaLnBrk="1" hangingPunct="1">
              <a:spcBef>
                <a:spcPct val="0"/>
              </a:spcBef>
              <a:buFontTx/>
              <a:buNone/>
            </a:pPr>
            <a:r>
              <a:rPr lang="en-US" altLang="ja-JP" sz="2000" b="1" dirty="0">
                <a:solidFill>
                  <a:srgbClr val="0070C0"/>
                </a:solidFill>
                <a:latin typeface="Optima" panose="02000503060000020004" pitchFamily="2" charset="0"/>
              </a:rPr>
              <a:t>Ex.</a:t>
            </a:r>
          </a:p>
          <a:p>
            <a:pPr eaLnBrk="1" hangingPunct="1">
              <a:spcBef>
                <a:spcPct val="0"/>
              </a:spcBef>
              <a:buFontTx/>
              <a:buNone/>
            </a:pPr>
            <a:r>
              <a:rPr lang="en-US" altLang="en-US" sz="1800" dirty="0">
                <a:solidFill>
                  <a:srgbClr val="0070C0"/>
                </a:solidFill>
                <a:latin typeface="Optima" panose="02000503060000020004" pitchFamily="2" charset="0"/>
              </a:rPr>
              <a:t>75. Lisa Ede and Andrea A. Lunsford, “</a:t>
            </a:r>
            <a:r>
              <a:rPr lang="en-US" altLang="ja-JP" sz="1800" dirty="0">
                <a:solidFill>
                  <a:srgbClr val="0070C0"/>
                </a:solidFill>
                <a:latin typeface="Optima" panose="02000503060000020004" pitchFamily="2" charset="0"/>
              </a:rPr>
              <a:t>Collaboration and Concepts of      Authorship,” </a:t>
            </a:r>
            <a:r>
              <a:rPr lang="en-US" altLang="ja-JP" sz="1800" i="1" dirty="0">
                <a:solidFill>
                  <a:srgbClr val="0070C0"/>
                </a:solidFill>
                <a:latin typeface="Optima" panose="02000503060000020004" pitchFamily="2" charset="0"/>
              </a:rPr>
              <a:t>PMLA </a:t>
            </a:r>
            <a:r>
              <a:rPr lang="en-US" altLang="ja-JP" sz="1800" dirty="0">
                <a:solidFill>
                  <a:srgbClr val="0070C0"/>
                </a:solidFill>
                <a:latin typeface="Optima" panose="02000503060000020004" pitchFamily="2" charset="0"/>
              </a:rPr>
              <a:t>116, no. 2 (March 2001): 354-69, http://</a:t>
            </a:r>
            <a:r>
              <a:rPr lang="en-US" altLang="ja-JP" sz="1800" dirty="0" err="1">
                <a:solidFill>
                  <a:srgbClr val="0070C0"/>
                </a:solidFill>
                <a:latin typeface="Optima" panose="02000503060000020004" pitchFamily="2" charset="0"/>
              </a:rPr>
              <a:t>www.jstor.org</a:t>
            </a:r>
            <a:r>
              <a:rPr lang="en-US" altLang="ja-JP" sz="1800" dirty="0">
                <a:solidFill>
                  <a:srgbClr val="0070C0"/>
                </a:solidFill>
                <a:latin typeface="Optima" panose="02000503060000020004" pitchFamily="2" charset="0"/>
              </a:rPr>
              <a:t>/stable/463522. Ede and Lunsford note that we all agree that writing is inherently social, yet we still rely on individualistic praxis; we still ascribe to pedagogies that encourage the independent author producing concrete (original, honest and “truthful”) works</a:t>
            </a:r>
            <a:r>
              <a:rPr lang="en-US" altLang="ja-JP" sz="2000" dirty="0">
                <a:solidFill>
                  <a:srgbClr val="0070C0"/>
                </a:solidFill>
                <a:latin typeface="Optima" panose="02000503060000020004" pitchFamily="2" charset="0"/>
                <a:ea typeface="ＭＳ 明朝" panose="02020609040205080304" pitchFamily="49" charset="-128"/>
              </a:rPr>
              <a:t>.</a:t>
            </a:r>
            <a:endParaRPr lang="en-US" altLang="ja-JP" sz="2000" dirty="0">
              <a:solidFill>
                <a:srgbClr val="0070C0"/>
              </a:solidFill>
              <a:latin typeface="Optima" panose="02000503060000020004" pitchFamily="2" charset="0"/>
            </a:endParaRPr>
          </a:p>
          <a:p>
            <a:pPr eaLnBrk="1" hangingPunct="1">
              <a:spcBef>
                <a:spcPct val="0"/>
              </a:spcBef>
            </a:pPr>
            <a:endParaRPr lang="en-US" altLang="en-US" sz="1800" dirty="0">
              <a:latin typeface="Optima" panose="02000503060000020004" pitchFamily="2"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DA690916-E6A6-014F-B488-070C95F51C11}"/>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76802" name="Group 7">
            <a:extLst>
              <a:ext uri="{FF2B5EF4-FFF2-40B4-BE49-F238E27FC236}">
                <a16:creationId xmlns:a16="http://schemas.microsoft.com/office/drawing/2014/main" id="{AADABABF-8C52-3B45-9FFB-FFA2C9211B45}"/>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B83E9208-5D0E-194B-BBDE-A93FBC3D2561}"/>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48FB2638-AD05-D84F-8121-5BC76E0FEA4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6806" name="Picture 11" descr="High-Rez-OWL-Logo.png">
                <a:extLst>
                  <a:ext uri="{FF2B5EF4-FFF2-40B4-BE49-F238E27FC236}">
                    <a16:creationId xmlns:a16="http://schemas.microsoft.com/office/drawing/2014/main" id="{A24A8435-1C49-3C4D-AAFA-B79C09D16C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9">
              <a:extLst>
                <a:ext uri="{FF2B5EF4-FFF2-40B4-BE49-F238E27FC236}">
                  <a16:creationId xmlns:a16="http://schemas.microsoft.com/office/drawing/2014/main" id="{99DB7051-A5F0-624F-A1FE-23452B3BD428}"/>
                </a:ext>
              </a:extLst>
            </p:cNvPr>
            <p:cNvSpPr txBox="1">
              <a:spLocks noChangeArrowheads="1"/>
            </p:cNvSpPr>
            <p:nvPr/>
          </p:nvSpPr>
          <p:spPr bwMode="auto">
            <a:xfrm>
              <a:off x="4664971" y="1236587"/>
              <a:ext cx="4265741" cy="8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Additional Resources</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5">
            <a:extLst>
              <a:ext uri="{FF2B5EF4-FFF2-40B4-BE49-F238E27FC236}">
                <a16:creationId xmlns:a16="http://schemas.microsoft.com/office/drawing/2014/main" id="{552E8781-DC17-B74E-810D-CFAC4EB60AF5}"/>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F2643ED6-9FE5-4643-B32F-47919B472E55}"/>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8853" name="Picture 3" descr="High-Rez-OWL-Logo.png">
              <a:extLst>
                <a:ext uri="{FF2B5EF4-FFF2-40B4-BE49-F238E27FC236}">
                  <a16:creationId xmlns:a16="http://schemas.microsoft.com/office/drawing/2014/main" id="{18C10349-F907-1749-909D-0B6265F9BE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B5AB1BE2-629D-AC49-8987-09DD7BEAB687}"/>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78851" name="TextBox 8">
            <a:extLst>
              <a:ext uri="{FF2B5EF4-FFF2-40B4-BE49-F238E27FC236}">
                <a16:creationId xmlns:a16="http://schemas.microsoft.com/office/drawing/2014/main" id="{46639624-B128-3A40-9A6B-2D3531DBCCAD}"/>
              </a:ext>
            </a:extLst>
          </p:cNvPr>
          <p:cNvSpPr txBox="1">
            <a:spLocks noChangeArrowheads="1"/>
          </p:cNvSpPr>
          <p:nvPr/>
        </p:nvSpPr>
        <p:spPr bwMode="auto">
          <a:xfrm>
            <a:off x="1535113" y="3206750"/>
            <a:ext cx="5500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i="1"/>
              <a:t>The Chicago Manual of Style</a:t>
            </a:r>
            <a:r>
              <a:rPr lang="en-US" altLang="en-US" sz="2400"/>
              <a:t> 17</a:t>
            </a:r>
            <a:r>
              <a:rPr lang="en-US" altLang="en-US" sz="2400" baseline="30000"/>
              <a:t>th</a:t>
            </a:r>
            <a:r>
              <a:rPr lang="en-US" altLang="en-US" sz="2400"/>
              <a:t> Edition</a:t>
            </a:r>
            <a:br>
              <a:rPr lang="en-US" altLang="en-US" sz="2400"/>
            </a:br>
            <a:r>
              <a:rPr lang="en-US" altLang="en-US" sz="2400"/>
              <a:t>Formatting Style Guide</a:t>
            </a:r>
            <a:br>
              <a:rPr lang="en-US" altLang="en-US" sz="2400"/>
            </a:br>
            <a:endParaRPr lang="en-US" altLang="en-US" sz="2400"/>
          </a:p>
          <a:p>
            <a:pPr eaLnBrk="1" hangingPunct="1">
              <a:spcBef>
                <a:spcPct val="0"/>
              </a:spcBef>
              <a:buFontTx/>
              <a:buNone/>
            </a:pPr>
            <a:r>
              <a:rPr lang="en-US" altLang="en-US" sz="2400"/>
              <a:t>Brought to you in cooperation with the </a:t>
            </a:r>
            <a:br>
              <a:rPr lang="en-US" altLang="en-US" sz="2400"/>
            </a:br>
            <a:r>
              <a:rPr lang="en-US" altLang="en-US" sz="2400"/>
              <a:t>Purdue Online Writing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a:extLst>
              <a:ext uri="{FF2B5EF4-FFF2-40B4-BE49-F238E27FC236}">
                <a16:creationId xmlns:a16="http://schemas.microsoft.com/office/drawing/2014/main" id="{DF14D559-500A-CB44-A9F4-15ED0C197EF6}"/>
              </a:ext>
            </a:extLst>
          </p:cNvPr>
          <p:cNvSpPr txBox="1">
            <a:spLocks noChangeArrowheads="1"/>
          </p:cNvSpPr>
          <p:nvPr/>
        </p:nvSpPr>
        <p:spPr bwMode="auto">
          <a:xfrm>
            <a:off x="466725" y="2244725"/>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latin typeface="Optima" panose="02000503060000020004" pitchFamily="2" charset="0"/>
              </a:rPr>
              <a:t>Kate L. </a:t>
            </a:r>
            <a:r>
              <a:rPr lang="en-US" altLang="en-US" sz="2400" dirty="0" err="1">
                <a:latin typeface="Optima" panose="02000503060000020004" pitchFamily="2" charset="0"/>
              </a:rPr>
              <a:t>Turabian’s</a:t>
            </a:r>
            <a:r>
              <a:rPr lang="en-US" altLang="en-US" sz="2400" dirty="0">
                <a:latin typeface="Optima" panose="02000503060000020004" pitchFamily="2" charset="0"/>
              </a:rPr>
              <a:t> </a:t>
            </a:r>
            <a:r>
              <a:rPr lang="en-US" altLang="en-US" sz="2400" b="1" i="1" dirty="0">
                <a:solidFill>
                  <a:srgbClr val="000000"/>
                </a:solidFill>
                <a:latin typeface="Optima" panose="02000503060000020004" pitchFamily="2" charset="0"/>
              </a:rPr>
              <a:t>A Manual for Writers of Research Papers, Theses, and Dissertations </a:t>
            </a:r>
            <a:r>
              <a:rPr lang="en-US" altLang="en-US" sz="2400" b="1" dirty="0">
                <a:solidFill>
                  <a:srgbClr val="000000"/>
                </a:solidFill>
                <a:latin typeface="Optima" panose="02000503060000020004" pitchFamily="2" charset="0"/>
              </a:rPr>
              <a:t>(9</a:t>
            </a:r>
            <a:r>
              <a:rPr lang="en-US" altLang="en-US" sz="2400" b="1" baseline="30000" dirty="0">
                <a:solidFill>
                  <a:srgbClr val="000000"/>
                </a:solidFill>
                <a:latin typeface="Optima" panose="02000503060000020004" pitchFamily="2" charset="0"/>
              </a:rPr>
              <a:t>th</a:t>
            </a:r>
            <a:r>
              <a:rPr lang="en-US" altLang="en-US" sz="2400" b="1" dirty="0">
                <a:solidFill>
                  <a:srgbClr val="000000"/>
                </a:solidFill>
                <a:latin typeface="Optima" panose="02000503060000020004" pitchFamily="2" charset="0"/>
              </a:rPr>
              <a:t> ed.)</a:t>
            </a:r>
            <a:r>
              <a:rPr lang="en-US" altLang="en-US" sz="2400" b="1" i="1" dirty="0">
                <a:solidFill>
                  <a:srgbClr val="000000"/>
                </a:solidFill>
                <a:latin typeface="Optima" panose="02000503060000020004" pitchFamily="2" charset="0"/>
              </a:rPr>
              <a:t> </a:t>
            </a:r>
            <a:r>
              <a:rPr lang="en-US" altLang="en-US" sz="2400" dirty="0">
                <a:solidFill>
                  <a:srgbClr val="000000"/>
                </a:solidFill>
                <a:latin typeface="Optima" panose="02000503060000020004" pitchFamily="2" charset="0"/>
              </a:rPr>
              <a:t>offers more specific Chicago style information for students and researchers.</a:t>
            </a:r>
          </a:p>
          <a:p>
            <a:pPr eaLnBrk="1" hangingPunct="1">
              <a:spcBef>
                <a:spcPct val="0"/>
              </a:spcBef>
              <a:buFontTx/>
              <a:buNone/>
            </a:pPr>
            <a:endParaRPr lang="en-US" altLang="en-US" sz="2400" dirty="0">
              <a:latin typeface="Optima" panose="02000503060000020004" pitchFamily="2" charset="0"/>
            </a:endParaRPr>
          </a:p>
          <a:p>
            <a:pPr eaLnBrk="1" hangingPunct="1">
              <a:spcBef>
                <a:spcPct val="0"/>
              </a:spcBef>
              <a:buFont typeface="Arial" panose="020B0604020202020204" pitchFamily="34" charset="0"/>
              <a:buNone/>
            </a:pPr>
            <a:r>
              <a:rPr lang="en-US" altLang="en-US" sz="2400" dirty="0">
                <a:latin typeface="Optima" panose="02000503060000020004" pitchFamily="2" charset="0"/>
              </a:rPr>
              <a:t>This presentation draws on the 9</a:t>
            </a:r>
            <a:r>
              <a:rPr lang="en-US" altLang="en-US" sz="2400" baseline="30000" dirty="0">
                <a:latin typeface="Optima" panose="02000503060000020004" pitchFamily="2" charset="0"/>
              </a:rPr>
              <a:t>th</a:t>
            </a:r>
            <a:r>
              <a:rPr lang="en-US" altLang="en-US" sz="2400" dirty="0">
                <a:latin typeface="Optima" panose="02000503060000020004" pitchFamily="2" charset="0"/>
              </a:rPr>
              <a:t> edition of </a:t>
            </a:r>
            <a:r>
              <a:rPr lang="en-US" altLang="en-US" sz="2400" i="1" dirty="0">
                <a:latin typeface="Optima" panose="02000503060000020004" pitchFamily="2" charset="0"/>
              </a:rPr>
              <a:t>A Manual</a:t>
            </a:r>
            <a:r>
              <a:rPr lang="en-US" altLang="en-US" sz="2400" dirty="0">
                <a:latin typeface="Optima" panose="02000503060000020004" pitchFamily="2" charset="0"/>
              </a:rPr>
              <a:t>, as well as the most recent changes to the 17</a:t>
            </a:r>
            <a:r>
              <a:rPr lang="en-US" altLang="en-US" sz="2400" baseline="30000" dirty="0">
                <a:latin typeface="Optima" panose="02000503060000020004" pitchFamily="2" charset="0"/>
              </a:rPr>
              <a:t>th</a:t>
            </a:r>
            <a:r>
              <a:rPr lang="en-US" altLang="en-US" sz="2400" dirty="0">
                <a:latin typeface="Optima" panose="02000503060000020004" pitchFamily="2" charset="0"/>
              </a:rPr>
              <a:t> edition </a:t>
            </a:r>
            <a:r>
              <a:rPr lang="en-US" altLang="en-US" sz="2400" b="1" i="1" dirty="0">
                <a:latin typeface="Optima" panose="02000503060000020004" pitchFamily="2" charset="0"/>
              </a:rPr>
              <a:t>CMOS</a:t>
            </a:r>
            <a:r>
              <a:rPr lang="en-US" altLang="en-US" sz="2400" dirty="0">
                <a:latin typeface="Optima" panose="02000503060000020004" pitchFamily="2" charset="0"/>
              </a:rPr>
              <a:t>.</a:t>
            </a:r>
          </a:p>
          <a:p>
            <a:pPr eaLnBrk="1" hangingPunct="1">
              <a:spcBef>
                <a:spcPct val="0"/>
              </a:spcBef>
              <a:buFontTx/>
              <a:buNone/>
            </a:pPr>
            <a:endParaRPr lang="en-US" altLang="en-US" sz="2400" dirty="0">
              <a:latin typeface="Optima" panose="02000503060000020004" pitchFamily="2" charset="0"/>
            </a:endParaRPr>
          </a:p>
        </p:txBody>
      </p:sp>
      <p:grpSp>
        <p:nvGrpSpPr>
          <p:cNvPr id="21506" name="Group 10">
            <a:extLst>
              <a:ext uri="{FF2B5EF4-FFF2-40B4-BE49-F238E27FC236}">
                <a16:creationId xmlns:a16="http://schemas.microsoft.com/office/drawing/2014/main" id="{AA5B29C6-2AA7-864C-AD9B-B1B253550200}"/>
              </a:ext>
            </a:extLst>
          </p:cNvPr>
          <p:cNvGrpSpPr>
            <a:grpSpLocks/>
          </p:cNvGrpSpPr>
          <p:nvPr/>
        </p:nvGrpSpPr>
        <p:grpSpPr bwMode="auto">
          <a:xfrm>
            <a:off x="1128713" y="0"/>
            <a:ext cx="6773862" cy="2022475"/>
            <a:chOff x="0" y="0"/>
            <a:chExt cx="9144000" cy="2762588"/>
          </a:xfrm>
        </p:grpSpPr>
        <p:grpSp>
          <p:nvGrpSpPr>
            <p:cNvPr id="21509" name="Group 1">
              <a:extLst>
                <a:ext uri="{FF2B5EF4-FFF2-40B4-BE49-F238E27FC236}">
                  <a16:creationId xmlns:a16="http://schemas.microsoft.com/office/drawing/2014/main" id="{8F1C6D8C-4038-4044-9501-EA7858E95FC9}"/>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9E0D945C-F69B-504C-B41B-7277247F1C4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1512" name="Picture 14" descr="High-Rez-OWL-Logo.png">
                <a:extLst>
                  <a:ext uri="{FF2B5EF4-FFF2-40B4-BE49-F238E27FC236}">
                    <a16:creationId xmlns:a16="http://schemas.microsoft.com/office/drawing/2014/main" id="{34ADD382-D28D-4A42-863F-2F1E28578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TextBox 12">
              <a:extLst>
                <a:ext uri="{FF2B5EF4-FFF2-40B4-BE49-F238E27FC236}">
                  <a16:creationId xmlns:a16="http://schemas.microsoft.com/office/drawing/2014/main" id="{65393C32-B662-674E-8150-7F5320E2C178}"/>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Chicago style (con’t)</a:t>
              </a:r>
            </a:p>
          </p:txBody>
        </p:sp>
      </p:grpSp>
      <p:pic>
        <p:nvPicPr>
          <p:cNvPr id="10" name="Picture 9">
            <a:extLst>
              <a:ext uri="{FF2B5EF4-FFF2-40B4-BE49-F238E27FC236}">
                <a16:creationId xmlns:a16="http://schemas.microsoft.com/office/drawing/2014/main" id="{CB317A17-4374-7642-9D6E-18B1C1A1B344}"/>
              </a:ext>
            </a:extLst>
          </p:cNvPr>
          <p:cNvPicPr>
            <a:picLocks noChangeAspect="1"/>
          </p:cNvPicPr>
          <p:nvPr/>
        </p:nvPicPr>
        <p:blipFill>
          <a:blip r:embed="rId4"/>
          <a:stretch>
            <a:fillRect/>
          </a:stretch>
        </p:blipFill>
        <p:spPr>
          <a:xfrm>
            <a:off x="5345113" y="2022475"/>
            <a:ext cx="3330431" cy="470854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5">
            <a:extLst>
              <a:ext uri="{FF2B5EF4-FFF2-40B4-BE49-F238E27FC236}">
                <a16:creationId xmlns:a16="http://schemas.microsoft.com/office/drawing/2014/main" id="{845109DB-BF69-B647-90CC-69FAE9216805}"/>
              </a:ext>
            </a:extLst>
          </p:cNvPr>
          <p:cNvSpPr txBox="1">
            <a:spLocks noChangeArrowheads="1"/>
          </p:cNvSpPr>
          <p:nvPr/>
        </p:nvSpPr>
        <p:spPr bwMode="auto">
          <a:xfrm>
            <a:off x="1031875" y="2058988"/>
            <a:ext cx="70802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This presentation will cover:</a:t>
            </a:r>
          </a:p>
          <a:p>
            <a:pPr lvl="1" eaLnBrk="1" hangingPunct="1">
              <a:spcBef>
                <a:spcPct val="0"/>
              </a:spcBef>
              <a:buFont typeface="Arial" panose="020B0604020202020204" pitchFamily="34" charset="0"/>
              <a:buChar char="•"/>
            </a:pPr>
            <a:r>
              <a:rPr lang="en-US" altLang="en-US" sz="2000">
                <a:latin typeface="Optima" panose="02000503060000020004" pitchFamily="2" charset="0"/>
              </a:rPr>
              <a:t>How to format a paper in Chicago Style (17</a:t>
            </a:r>
            <a:r>
              <a:rPr lang="en-US" altLang="en-US" sz="2000" baseline="30000">
                <a:latin typeface="Optima" panose="02000503060000020004" pitchFamily="2" charset="0"/>
              </a:rPr>
              <a:t>th</a:t>
            </a:r>
            <a:r>
              <a:rPr lang="en-US" altLang="en-US" sz="2000">
                <a:latin typeface="Optima" panose="02000503060000020004" pitchFamily="2" charset="0"/>
              </a:rPr>
              <a:t> ed.)</a:t>
            </a:r>
          </a:p>
          <a:p>
            <a:pPr lvl="2" eaLnBrk="1" hangingPunct="1">
              <a:spcBef>
                <a:spcPct val="0"/>
              </a:spcBef>
            </a:pPr>
            <a:r>
              <a:rPr lang="en-US" altLang="en-US" sz="2000">
                <a:latin typeface="Optima" panose="02000503060000020004" pitchFamily="2" charset="0"/>
              </a:rPr>
              <a:t>General guidelines</a:t>
            </a:r>
          </a:p>
          <a:p>
            <a:pPr lvl="2" eaLnBrk="1" hangingPunct="1">
              <a:spcBef>
                <a:spcPct val="0"/>
              </a:spcBef>
            </a:pPr>
            <a:r>
              <a:rPr lang="en-US" altLang="en-US" sz="2000">
                <a:latin typeface="Optima" panose="02000503060000020004" pitchFamily="2" charset="0"/>
              </a:rPr>
              <a:t>Title page</a:t>
            </a:r>
          </a:p>
          <a:p>
            <a:pPr lvl="2" eaLnBrk="1" hangingPunct="1">
              <a:spcBef>
                <a:spcPct val="0"/>
              </a:spcBef>
            </a:pPr>
            <a:r>
              <a:rPr lang="en-US" altLang="en-US" sz="2000">
                <a:latin typeface="Optima" panose="02000503060000020004" pitchFamily="2" charset="0"/>
              </a:rPr>
              <a:t>Section headings</a:t>
            </a:r>
          </a:p>
          <a:p>
            <a:pPr lvl="2" eaLnBrk="1" hangingPunct="1">
              <a:spcBef>
                <a:spcPct val="0"/>
              </a:spcBef>
              <a:buFontTx/>
              <a:buNone/>
            </a:pP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In-text citations (notes)</a:t>
            </a:r>
          </a:p>
          <a:p>
            <a:pPr lvl="2" eaLnBrk="1" hangingPunct="1">
              <a:spcBef>
                <a:spcPct val="0"/>
              </a:spcBef>
            </a:pPr>
            <a:r>
              <a:rPr lang="en-US" altLang="en-US" sz="2000">
                <a:latin typeface="Optima" panose="02000503060000020004" pitchFamily="2" charset="0"/>
              </a:rPr>
              <a:t>Footnotes and endnotes</a:t>
            </a:r>
          </a:p>
          <a:p>
            <a:pPr lvl="2" eaLnBrk="1" hangingPunct="1">
              <a:spcBef>
                <a:spcPct val="0"/>
              </a:spcBef>
            </a:pPr>
            <a:r>
              <a:rPr lang="en-US" altLang="en-US" sz="2000">
                <a:latin typeface="Optima" panose="02000503060000020004" pitchFamily="2" charset="0"/>
              </a:rPr>
              <a:t>Formatting quotations</a:t>
            </a:r>
          </a:p>
          <a:p>
            <a:pPr lvl="2" eaLnBrk="1" hangingPunct="1">
              <a:spcBef>
                <a:spcPct val="0"/>
              </a:spcBef>
              <a:buFontTx/>
              <a:buNone/>
            </a:pP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Documenting sources (bibliography)</a:t>
            </a:r>
          </a:p>
          <a:p>
            <a:pPr lvl="2" eaLnBrk="1" hangingPunct="1">
              <a:spcBef>
                <a:spcPct val="0"/>
              </a:spcBef>
            </a:pPr>
            <a:r>
              <a:rPr lang="en-US" altLang="en-US" sz="2000">
                <a:latin typeface="Optima" panose="02000503060000020004" pitchFamily="2" charset="0"/>
              </a:rPr>
              <a:t>Core elements</a:t>
            </a:r>
          </a:p>
          <a:p>
            <a:pPr lvl="2" eaLnBrk="1" hangingPunct="1">
              <a:spcBef>
                <a:spcPct val="0"/>
              </a:spcBef>
            </a:pPr>
            <a:r>
              <a:rPr lang="en-US" altLang="en-US" sz="2000">
                <a:latin typeface="Optima" panose="02000503060000020004" pitchFamily="2" charset="0"/>
              </a:rPr>
              <a:t>Formatting best practices</a:t>
            </a:r>
          </a:p>
        </p:txBody>
      </p:sp>
      <p:grpSp>
        <p:nvGrpSpPr>
          <p:cNvPr id="23554" name="Group 8">
            <a:extLst>
              <a:ext uri="{FF2B5EF4-FFF2-40B4-BE49-F238E27FC236}">
                <a16:creationId xmlns:a16="http://schemas.microsoft.com/office/drawing/2014/main" id="{0D7B05EC-300E-054D-8979-2AE25A5AC726}"/>
              </a:ext>
            </a:extLst>
          </p:cNvPr>
          <p:cNvGrpSpPr>
            <a:grpSpLocks/>
          </p:cNvGrpSpPr>
          <p:nvPr/>
        </p:nvGrpSpPr>
        <p:grpSpPr bwMode="auto">
          <a:xfrm>
            <a:off x="1128713" y="0"/>
            <a:ext cx="6773862" cy="2022475"/>
            <a:chOff x="0" y="0"/>
            <a:chExt cx="9144000" cy="2762588"/>
          </a:xfrm>
        </p:grpSpPr>
        <p:grpSp>
          <p:nvGrpSpPr>
            <p:cNvPr id="23556" name="Group 1">
              <a:extLst>
                <a:ext uri="{FF2B5EF4-FFF2-40B4-BE49-F238E27FC236}">
                  <a16:creationId xmlns:a16="http://schemas.microsoft.com/office/drawing/2014/main" id="{C2395857-375E-A649-B9B1-D11282C26EF5}"/>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3F780694-8EC4-FE46-B611-BC1476D10EB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3559" name="Picture 12" descr="High-Rez-OWL-Logo.png">
                <a:extLst>
                  <a:ext uri="{FF2B5EF4-FFF2-40B4-BE49-F238E27FC236}">
                    <a16:creationId xmlns:a16="http://schemas.microsoft.com/office/drawing/2014/main" id="{4A31B091-C2DA-8241-ABD1-0C36AF0B8E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Box 10">
              <a:extLst>
                <a:ext uri="{FF2B5EF4-FFF2-40B4-BE49-F238E27FC236}">
                  <a16:creationId xmlns:a16="http://schemas.microsoft.com/office/drawing/2014/main" id="{58F37EB6-9ADC-8D4D-8CE4-BA85EF2A88B2}"/>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a:t>Overview</a:t>
              </a:r>
            </a:p>
          </p:txBody>
        </p:sp>
      </p:grpSp>
      <p:sp>
        <p:nvSpPr>
          <p:cNvPr id="23555" name="TextBox 1">
            <a:extLst>
              <a:ext uri="{FF2B5EF4-FFF2-40B4-BE49-F238E27FC236}">
                <a16:creationId xmlns:a16="http://schemas.microsoft.com/office/drawing/2014/main" id="{1C73B8A8-4769-7B4F-8BAB-0C8E431C1616}"/>
              </a:ext>
            </a:extLst>
          </p:cNvPr>
          <p:cNvSpPr txBox="1">
            <a:spLocks noChangeArrowheads="1"/>
          </p:cNvSpPr>
          <p:nvPr/>
        </p:nvSpPr>
        <p:spPr bwMode="auto">
          <a:xfrm>
            <a:off x="1031875" y="6321425"/>
            <a:ext cx="679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1600">
                <a:latin typeface="Optima" panose="02000503060000020004" pitchFamily="2" charset="0"/>
              </a:rPr>
              <a:t>Each element will be identified with its section number in the 17</a:t>
            </a:r>
            <a:r>
              <a:rPr lang="en-US" altLang="en-US" sz="1600" baseline="30000">
                <a:latin typeface="Optima" panose="02000503060000020004" pitchFamily="2" charset="0"/>
              </a:rPr>
              <a:t>th</a:t>
            </a:r>
            <a:r>
              <a:rPr lang="en-US" altLang="en-US" sz="1600">
                <a:latin typeface="Optima" panose="02000503060000020004" pitchFamily="2" charset="0"/>
              </a:rPr>
              <a:t> edition.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a:extLst>
              <a:ext uri="{FF2B5EF4-FFF2-40B4-BE49-F238E27FC236}">
                <a16:creationId xmlns:a16="http://schemas.microsoft.com/office/drawing/2014/main" id="{CDC8457B-366B-8A46-8471-F8213C2F83B1}"/>
              </a:ext>
            </a:extLst>
          </p:cNvPr>
          <p:cNvSpPr txBox="1">
            <a:spLocks noChangeArrowheads="1"/>
          </p:cNvSpPr>
          <p:nvPr/>
        </p:nvSpPr>
        <p:spPr bwMode="auto">
          <a:xfrm>
            <a:off x="504825" y="1928813"/>
            <a:ext cx="78041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The </a:t>
            </a:r>
            <a:r>
              <a:rPr lang="en-US" altLang="en-US" sz="2400" b="1">
                <a:latin typeface="Optima" panose="02000503060000020004" pitchFamily="2" charset="0"/>
              </a:rPr>
              <a:t>17</a:t>
            </a:r>
            <a:r>
              <a:rPr lang="en-US" altLang="en-US" sz="2400" b="1" baseline="30000">
                <a:latin typeface="Optima" panose="02000503060000020004" pitchFamily="2" charset="0"/>
              </a:rPr>
              <a:t>th</a:t>
            </a:r>
            <a:r>
              <a:rPr lang="en-US" altLang="en-US" sz="2400" b="1">
                <a:latin typeface="Optima" panose="02000503060000020004" pitchFamily="2" charset="0"/>
              </a:rPr>
              <a:t> edition </a:t>
            </a:r>
            <a:r>
              <a:rPr lang="en-US" altLang="en-US" sz="2400" b="1" i="1">
                <a:latin typeface="Optima" panose="02000503060000020004" pitchFamily="2" charset="0"/>
              </a:rPr>
              <a:t>CMOS</a:t>
            </a:r>
            <a:r>
              <a:rPr lang="en-US" altLang="en-US" sz="2400" b="1">
                <a:latin typeface="Optima" panose="02000503060000020004" pitchFamily="2" charset="0"/>
              </a:rPr>
              <a:t> </a:t>
            </a:r>
            <a:r>
              <a:rPr lang="en-US" altLang="en-US" sz="2400">
                <a:latin typeface="Optima" panose="02000503060000020004" pitchFamily="2" charset="0"/>
              </a:rPr>
              <a:t>updates and adds to the 16</a:t>
            </a:r>
            <a:r>
              <a:rPr lang="en-US" altLang="en-US" sz="2400" baseline="30000">
                <a:latin typeface="Optima" panose="02000503060000020004" pitchFamily="2" charset="0"/>
              </a:rPr>
              <a:t>th</a:t>
            </a:r>
            <a:r>
              <a:rPr lang="en-US" altLang="en-US" sz="2400">
                <a:latin typeface="Optima" panose="02000503060000020004" pitchFamily="2" charset="0"/>
              </a:rPr>
              <a:t> edition. Here are some significant changes and additions:</a:t>
            </a:r>
          </a:p>
          <a:p>
            <a:pPr lvl="1" eaLnBrk="1" hangingPunct="1">
              <a:spcBef>
                <a:spcPct val="0"/>
              </a:spcBef>
              <a:buFontTx/>
              <a:buNone/>
            </a:pPr>
            <a:endParaRPr lang="en-US" altLang="en-US" sz="20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Techniques for achieving gender-neutral language (5.255-5.256)</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Italics are the preferred form of emphasis in a text; moreso than boldfaced or underscored text (7.51)</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i="1">
                <a:latin typeface="Optima" panose="02000503060000020004" pitchFamily="2" charset="0"/>
              </a:rPr>
              <a:t>Internet </a:t>
            </a:r>
            <a:r>
              <a:rPr lang="en-US" altLang="en-US" sz="1700">
                <a:latin typeface="Optima" panose="02000503060000020004" pitchFamily="2" charset="0"/>
              </a:rPr>
              <a:t>should now be styled as </a:t>
            </a:r>
            <a:r>
              <a:rPr lang="en-US" altLang="en-US" sz="1700" i="1">
                <a:latin typeface="Optima" panose="02000503060000020004" pitchFamily="2" charset="0"/>
              </a:rPr>
              <a:t>internet</a:t>
            </a:r>
            <a:r>
              <a:rPr lang="en-US" altLang="en-US" sz="1700">
                <a:latin typeface="Optima" panose="02000503060000020004" pitchFamily="2" charset="0"/>
              </a:rPr>
              <a:t> (7.80)</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i="1">
                <a:latin typeface="Optima" panose="02000503060000020004" pitchFamily="2" charset="0"/>
              </a:rPr>
              <a:t>E-mail</a:t>
            </a:r>
            <a:r>
              <a:rPr lang="en-US" altLang="en-US" sz="1700">
                <a:latin typeface="Optima" panose="02000503060000020004" pitchFamily="2" charset="0"/>
              </a:rPr>
              <a:t> should now be styled as </a:t>
            </a:r>
            <a:r>
              <a:rPr lang="en-US" altLang="en-US" sz="1700" i="1">
                <a:latin typeface="Optima" panose="02000503060000020004" pitchFamily="2" charset="0"/>
              </a:rPr>
              <a:t>email</a:t>
            </a:r>
            <a:r>
              <a:rPr lang="en-US" altLang="en-US" sz="1700">
                <a:latin typeface="Optima" panose="02000503060000020004" pitchFamily="2" charset="0"/>
              </a:rPr>
              <a:t> (7.89)</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Use of </a:t>
            </a:r>
            <a:r>
              <a:rPr lang="en-US" altLang="en-US" sz="1700" i="1">
                <a:latin typeface="Optima" panose="02000503060000020004" pitchFamily="2" charset="0"/>
              </a:rPr>
              <a:t>ibid. </a:t>
            </a:r>
            <a:r>
              <a:rPr lang="en-US" altLang="en-US" sz="1700">
                <a:latin typeface="Optima" panose="02000503060000020004" pitchFamily="2" charset="0"/>
              </a:rPr>
              <a:t>for repeated citations is discouraged in favor of shortened citations (14.34)</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Use of the 3-em dash for repeated names in a bibliography is discouraged for authors (14.67)</a:t>
            </a:r>
          </a:p>
        </p:txBody>
      </p:sp>
      <p:grpSp>
        <p:nvGrpSpPr>
          <p:cNvPr id="25602" name="Group 9">
            <a:extLst>
              <a:ext uri="{FF2B5EF4-FFF2-40B4-BE49-F238E27FC236}">
                <a16:creationId xmlns:a16="http://schemas.microsoft.com/office/drawing/2014/main" id="{4E6A2644-669F-B74D-A1E6-61295D802804}"/>
              </a:ext>
            </a:extLst>
          </p:cNvPr>
          <p:cNvGrpSpPr>
            <a:grpSpLocks/>
          </p:cNvGrpSpPr>
          <p:nvPr/>
        </p:nvGrpSpPr>
        <p:grpSpPr bwMode="auto">
          <a:xfrm>
            <a:off x="1128713" y="0"/>
            <a:ext cx="6773862" cy="2022475"/>
            <a:chOff x="0" y="0"/>
            <a:chExt cx="9144000" cy="2762588"/>
          </a:xfrm>
        </p:grpSpPr>
        <p:grpSp>
          <p:nvGrpSpPr>
            <p:cNvPr id="25603" name="Group 1">
              <a:extLst>
                <a:ext uri="{FF2B5EF4-FFF2-40B4-BE49-F238E27FC236}">
                  <a16:creationId xmlns:a16="http://schemas.microsoft.com/office/drawing/2014/main" id="{4A70DF3F-B556-734D-83BA-B4C5511E9FA1}"/>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1D34AE98-F75A-FB4F-8528-C51F9960AA6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5606" name="Picture 13" descr="High-Rez-OWL-Logo.png">
                <a:extLst>
                  <a:ext uri="{FF2B5EF4-FFF2-40B4-BE49-F238E27FC236}">
                    <a16:creationId xmlns:a16="http://schemas.microsoft.com/office/drawing/2014/main" id="{88181D90-FF5E-2040-B069-8C7AECA3F0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TextBox 11">
              <a:extLst>
                <a:ext uri="{FF2B5EF4-FFF2-40B4-BE49-F238E27FC236}">
                  <a16:creationId xmlns:a16="http://schemas.microsoft.com/office/drawing/2014/main" id="{729C6337-965E-1843-8D7C-DC51A33B7C74}"/>
                </a:ext>
              </a:extLst>
            </p:cNvPr>
            <p:cNvSpPr txBox="1">
              <a:spLocks noChangeArrowheads="1"/>
            </p:cNvSpPr>
            <p:nvPr/>
          </p:nvSpPr>
          <p:spPr bwMode="auto">
            <a:xfrm>
              <a:off x="4381502" y="1317526"/>
              <a:ext cx="4692316" cy="54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000"/>
                <a:t>Significant Changes 17</a:t>
              </a:r>
              <a:r>
                <a:rPr lang="en-US" altLang="en-US" sz="2000" baseline="30000"/>
                <a:t>th</a:t>
              </a:r>
              <a:r>
                <a:rPr lang="en-US" altLang="en-US" sz="2000"/>
                <a:t> Ed.</a:t>
              </a: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7A372068-0848-654F-BC0A-1FD047D470AA}"/>
              </a:ext>
            </a:extLst>
          </p:cNvPr>
          <p:cNvSpPr txBox="1">
            <a:spLocks noChangeArrowheads="1"/>
          </p:cNvSpPr>
          <p:nvPr/>
        </p:nvSpPr>
        <p:spPr bwMode="auto">
          <a:xfrm>
            <a:off x="1557338" y="2547938"/>
            <a:ext cx="60293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 follow your instructor’</a:t>
            </a:r>
            <a:r>
              <a:rPr lang="en-US" altLang="ja-JP" sz="3600" b="1">
                <a:solidFill>
                  <a:srgbClr val="0070C0"/>
                </a:solidFill>
                <a:latin typeface="Optima" panose="02000503060000020004" pitchFamily="2" charset="0"/>
                <a:ea typeface="ＭＳ 明朝" panose="02020609040205080304" pitchFamily="49" charset="-128"/>
              </a:rPr>
              <a:t>s guidelines</a:t>
            </a:r>
            <a:endParaRPr lang="en-US" altLang="en-US" sz="3600" b="1">
              <a:solidFill>
                <a:srgbClr val="0070C0"/>
              </a:solidFill>
              <a:latin typeface="Optima" panose="02000503060000020004" pitchFamily="2" charset="0"/>
              <a:ea typeface="ＭＳ 明朝" panose="02020609040205080304" pitchFamily="49" charset="-128"/>
            </a:endParaRPr>
          </a:p>
        </p:txBody>
      </p:sp>
      <p:grpSp>
        <p:nvGrpSpPr>
          <p:cNvPr id="27650" name="Group 8">
            <a:extLst>
              <a:ext uri="{FF2B5EF4-FFF2-40B4-BE49-F238E27FC236}">
                <a16:creationId xmlns:a16="http://schemas.microsoft.com/office/drawing/2014/main" id="{818BD5A1-033C-6B44-A04E-9BA2F87726CA}"/>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C898FCF7-34E2-A94C-A0AF-959F389D1D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41E98B5-B129-1146-B752-177EEC113E3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27C3760D-3A65-B34E-B6CC-436D122D7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35E945AF-4D92-6C4A-B64A-67A8CBAFD0BC}"/>
                </a:ext>
              </a:extLst>
            </p:cNvPr>
            <p:cNvSpPr txBox="1">
              <a:spLocks noChangeArrowheads="1"/>
            </p:cNvSpPr>
            <p:nvPr/>
          </p:nvSpPr>
          <p:spPr bwMode="auto">
            <a:xfrm>
              <a:off x="4451684" y="1282488"/>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a:t>Caveat</a:t>
              </a:r>
            </a:p>
          </p:txBody>
        </p:sp>
      </p:grpSp>
      <p:sp>
        <p:nvSpPr>
          <p:cNvPr id="27651" name="TextBox 1">
            <a:extLst>
              <a:ext uri="{FF2B5EF4-FFF2-40B4-BE49-F238E27FC236}">
                <a16:creationId xmlns:a16="http://schemas.microsoft.com/office/drawing/2014/main" id="{806B57CC-2BDC-D14B-935C-8C586DA697A6}"/>
              </a:ext>
            </a:extLst>
          </p:cNvPr>
          <p:cNvSpPr txBox="1">
            <a:spLocks noChangeArrowheads="1"/>
          </p:cNvSpPr>
          <p:nvPr/>
        </p:nvSpPr>
        <p:spPr bwMode="auto">
          <a:xfrm>
            <a:off x="2508250" y="6130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endParaRPr lang="en-US" altLang="en-US" sz="18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a:extLst>
              <a:ext uri="{FF2B5EF4-FFF2-40B4-BE49-F238E27FC236}">
                <a16:creationId xmlns:a16="http://schemas.microsoft.com/office/drawing/2014/main" id="{5C014F2A-6836-E84A-B40E-B773AE4EE0E9}"/>
              </a:ext>
            </a:extLst>
          </p:cNvPr>
          <p:cNvSpPr txBox="1">
            <a:spLocks noChangeArrowheads="1"/>
          </p:cNvSpPr>
          <p:nvPr/>
        </p:nvSpPr>
        <p:spPr bwMode="auto">
          <a:xfrm>
            <a:off x="636588" y="1768475"/>
            <a:ext cx="7870825"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Chicago recommends: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Typing on white, standard-sized paper (8.5</a:t>
            </a:r>
            <a:r>
              <a:rPr lang="en-US" altLang="ja-JP" sz="2000">
                <a:latin typeface="Optima" panose="02000503060000020004" pitchFamily="2" charset="0"/>
                <a:ea typeface="ヒラギノ角ゴ Pro W3" panose="020B0300000000000000" pitchFamily="34" charset="-128"/>
              </a:rPr>
              <a:t>“ x 11“)</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Using 1”-1.5” margins on all sides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Using a readable typeface (e.g., Times New Roman) at no less than 10 pt. font (preferably 12 pt.)</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Double-spacing all text, with one space after punctuation between sentences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Numbering pages beginning with Arabic numeral “1” on the first page of text</a:t>
            </a:r>
          </a:p>
        </p:txBody>
      </p:sp>
      <p:grpSp>
        <p:nvGrpSpPr>
          <p:cNvPr id="29698" name="Group 8">
            <a:extLst>
              <a:ext uri="{FF2B5EF4-FFF2-40B4-BE49-F238E27FC236}">
                <a16:creationId xmlns:a16="http://schemas.microsoft.com/office/drawing/2014/main" id="{0229798E-7CF3-DF48-8740-4A2EFCA20705}"/>
              </a:ext>
            </a:extLst>
          </p:cNvPr>
          <p:cNvGrpSpPr>
            <a:grpSpLocks/>
          </p:cNvGrpSpPr>
          <p:nvPr/>
        </p:nvGrpSpPr>
        <p:grpSpPr bwMode="auto">
          <a:xfrm>
            <a:off x="1128713" y="0"/>
            <a:ext cx="7104062" cy="2022475"/>
            <a:chOff x="0" y="0"/>
            <a:chExt cx="9590171" cy="2762588"/>
          </a:xfrm>
        </p:grpSpPr>
        <p:grpSp>
          <p:nvGrpSpPr>
            <p:cNvPr id="29699" name="Group 1">
              <a:extLst>
                <a:ext uri="{FF2B5EF4-FFF2-40B4-BE49-F238E27FC236}">
                  <a16:creationId xmlns:a16="http://schemas.microsoft.com/office/drawing/2014/main" id="{202CEC7A-722D-C245-B20D-E708307FEB7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0E9C750-A91C-B046-8FA3-9F97B6753A3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11B583FC-EB30-394A-ACA5-5F6F529CE6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190B20FF-1D13-9245-8901-ABDCA4ED9E0C}"/>
                </a:ext>
              </a:extLst>
            </p:cNvPr>
            <p:cNvSpPr txBox="1">
              <a:spLocks noChangeArrowheads="1"/>
            </p:cNvSpPr>
            <p:nvPr/>
          </p:nvSpPr>
          <p:spPr bwMode="auto">
            <a:xfrm>
              <a:off x="4897855" y="980610"/>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General Guidelines</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8">
            <a:extLst>
              <a:ext uri="{FF2B5EF4-FFF2-40B4-BE49-F238E27FC236}">
                <a16:creationId xmlns:a16="http://schemas.microsoft.com/office/drawing/2014/main" id="{857704A9-E1D6-ED46-8303-7B5CF738FF30}"/>
              </a:ext>
            </a:extLst>
          </p:cNvPr>
          <p:cNvGrpSpPr>
            <a:grpSpLocks/>
          </p:cNvGrpSpPr>
          <p:nvPr/>
        </p:nvGrpSpPr>
        <p:grpSpPr bwMode="auto">
          <a:xfrm>
            <a:off x="1128713" y="0"/>
            <a:ext cx="6805612" cy="2022475"/>
            <a:chOff x="0" y="0"/>
            <a:chExt cx="9186859" cy="2762588"/>
          </a:xfrm>
        </p:grpSpPr>
        <p:grpSp>
          <p:nvGrpSpPr>
            <p:cNvPr id="31756" name="Group 1">
              <a:extLst>
                <a:ext uri="{FF2B5EF4-FFF2-40B4-BE49-F238E27FC236}">
                  <a16:creationId xmlns:a16="http://schemas.microsoft.com/office/drawing/2014/main" id="{15355738-87F4-2145-9966-4CB47ED839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89B8DAE-96F9-7A4B-8BEB-DE3513AE33B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1759" name="Picture 12" descr="High-Rez-OWL-Logo.png">
                <a:extLst>
                  <a:ext uri="{FF2B5EF4-FFF2-40B4-BE49-F238E27FC236}">
                    <a16:creationId xmlns:a16="http://schemas.microsoft.com/office/drawing/2014/main" id="{56F6FCE2-458D-FE47-8E42-856FC795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Box 10">
              <a:extLst>
                <a:ext uri="{FF2B5EF4-FFF2-40B4-BE49-F238E27FC236}">
                  <a16:creationId xmlns:a16="http://schemas.microsoft.com/office/drawing/2014/main" id="{789DF692-4509-4E46-932A-FC7178D6CA3F}"/>
                </a:ext>
              </a:extLst>
            </p:cNvPr>
            <p:cNvSpPr txBox="1">
              <a:spLocks noChangeArrowheads="1"/>
            </p:cNvSpPr>
            <p:nvPr/>
          </p:nvSpPr>
          <p:spPr bwMode="auto">
            <a:xfrm>
              <a:off x="4494543" y="1229533"/>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Title Page</a:t>
              </a:r>
            </a:p>
          </p:txBody>
        </p:sp>
      </p:grpSp>
      <p:pic>
        <p:nvPicPr>
          <p:cNvPr id="31746" name="Picture 3">
            <a:extLst>
              <a:ext uri="{FF2B5EF4-FFF2-40B4-BE49-F238E27FC236}">
                <a16:creationId xmlns:a16="http://schemas.microsoft.com/office/drawing/2014/main" id="{7AEA6EFB-D8A2-2A4B-8965-7FCC0FC6AA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779588"/>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9" name="Rounded Rectangular Callout 8">
            <a:extLst>
              <a:ext uri="{FF2B5EF4-FFF2-40B4-BE49-F238E27FC236}">
                <a16:creationId xmlns:a16="http://schemas.microsoft.com/office/drawing/2014/main" id="{9BF40315-43CE-A042-88E6-2E72BE82AC52}"/>
              </a:ext>
            </a:extLst>
          </p:cNvPr>
          <p:cNvSpPr/>
          <p:nvPr/>
        </p:nvSpPr>
        <p:spPr bwMode="auto">
          <a:xfrm>
            <a:off x="685800" y="2286830"/>
            <a:ext cx="3581400" cy="1332670"/>
          </a:xfrm>
          <a:prstGeom prst="wedgeRoundRectCallout">
            <a:avLst>
              <a:gd name="adj1" fmla="val 85463"/>
              <a:gd name="adj2" fmla="val 3832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sz="2200" dirty="0">
                <a:latin typeface="Optima"/>
                <a:ea typeface="+mn-ea"/>
                <a:cs typeface="Arial"/>
              </a:rPr>
              <a:t>Title is centered one-third of the way down the page and written in ALL CAPS.</a:t>
            </a:r>
          </a:p>
        </p:txBody>
      </p:sp>
      <p:sp useBgFill="1">
        <p:nvSpPr>
          <p:cNvPr id="10" name="Rounded Rectangular Callout 9">
            <a:extLst>
              <a:ext uri="{FF2B5EF4-FFF2-40B4-BE49-F238E27FC236}">
                <a16:creationId xmlns:a16="http://schemas.microsoft.com/office/drawing/2014/main" id="{DB957E45-6CA9-CE41-B47E-0E5E5B3602EE}"/>
              </a:ext>
            </a:extLst>
          </p:cNvPr>
          <p:cNvSpPr/>
          <p:nvPr/>
        </p:nvSpPr>
        <p:spPr bwMode="auto">
          <a:xfrm>
            <a:off x="685800" y="4851323"/>
            <a:ext cx="3657600" cy="1212927"/>
          </a:xfrm>
          <a:prstGeom prst="wedgeRoundRectCallout">
            <a:avLst>
              <a:gd name="adj1" fmla="val 92088"/>
              <a:gd name="adj2" fmla="val -52986"/>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2200" b="0" dirty="0">
                <a:latin typeface="Optima"/>
                <a:ea typeface="+mn-ea"/>
                <a:cs typeface="Arial" pitchFamily="34" charset="0"/>
              </a:rPr>
              <a:t>Name, course, and date follow several lines later, and are also centered.</a:t>
            </a:r>
          </a:p>
        </p:txBody>
      </p:sp>
      <p:sp useBgFill="1">
        <p:nvSpPr>
          <p:cNvPr id="11" name="Rounded Rectangular Callout 10">
            <a:extLst>
              <a:ext uri="{FF2B5EF4-FFF2-40B4-BE49-F238E27FC236}">
                <a16:creationId xmlns:a16="http://schemas.microsoft.com/office/drawing/2014/main" id="{5E36EA06-3617-4B48-AC19-8886E4C87B3E}"/>
              </a:ext>
            </a:extLst>
          </p:cNvPr>
          <p:cNvSpPr/>
          <p:nvPr/>
        </p:nvSpPr>
        <p:spPr bwMode="auto">
          <a:xfrm flipH="1">
            <a:off x="6000750" y="2286830"/>
            <a:ext cx="2859740" cy="824670"/>
          </a:xfrm>
          <a:prstGeom prst="wedgeRoundRectCallout">
            <a:avLst>
              <a:gd name="adj1" fmla="val -17764"/>
              <a:gd name="adj2" fmla="val -7795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algn="ctr" fontAlgn="auto">
              <a:spcBef>
                <a:spcPts val="0"/>
              </a:spcBef>
              <a:spcAft>
                <a:spcPts val="0"/>
              </a:spcAft>
              <a:defRPr/>
            </a:pPr>
            <a:r>
              <a:rPr lang="en-US" sz="1950" b="0" dirty="0">
                <a:latin typeface="Optima"/>
                <a:ea typeface="+mn-ea"/>
                <a:cs typeface="Arial" pitchFamily="34" charset="0"/>
              </a:rPr>
              <a:t>No page numbers </a:t>
            </a:r>
            <a:br>
              <a:rPr lang="en-US" sz="1950" b="0" dirty="0">
                <a:latin typeface="Optima"/>
                <a:ea typeface="+mn-ea"/>
                <a:cs typeface="Arial" pitchFamily="34" charset="0"/>
              </a:rPr>
            </a:br>
            <a:r>
              <a:rPr lang="en-US" sz="1950" b="0" dirty="0">
                <a:latin typeface="Optima"/>
                <a:ea typeface="+mn-ea"/>
                <a:cs typeface="Arial" pitchFamily="34" charset="0"/>
              </a:rPr>
              <a:t>on title page</a:t>
            </a:r>
          </a:p>
        </p:txBody>
      </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18750</TotalTime>
  <Words>3723</Words>
  <Application>Microsoft Office PowerPoint</Application>
  <PresentationFormat>On-screen Show (4:3)</PresentationFormat>
  <Paragraphs>289</Paragraphs>
  <Slides>32</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32</vt:i4>
      </vt:variant>
      <vt:variant>
        <vt:lpstr>Custom Shows</vt:lpstr>
      </vt:variant>
      <vt:variant>
        <vt:i4>1</vt:i4>
      </vt:variant>
    </vt:vector>
  </HeadingPairs>
  <TitlesOfParts>
    <vt:vector size="40" baseType="lpstr">
      <vt:lpstr>Arial</vt:lpstr>
      <vt:lpstr>Arial Black</vt:lpstr>
      <vt:lpstr>Book Antiqua</vt:lpstr>
      <vt:lpstr>Calibri</vt:lpstr>
      <vt:lpstr>Lucida Grande</vt:lpstr>
      <vt:lpstr>Optima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Forte, Joseph F</cp:lastModifiedBy>
  <cp:revision>199</cp:revision>
  <dcterms:created xsi:type="dcterms:W3CDTF">2014-01-02T02:56:53Z</dcterms:created>
  <dcterms:modified xsi:type="dcterms:W3CDTF">2020-04-14T16:35:44Z</dcterms:modified>
</cp:coreProperties>
</file>