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632" r:id="rId1"/>
  </p:sldMasterIdLst>
  <p:notesMasterIdLst>
    <p:notesMasterId r:id="rId36"/>
  </p:notesMasterIdLst>
  <p:handoutMasterIdLst>
    <p:handoutMasterId r:id="rId37"/>
  </p:handoutMasterIdLst>
  <p:sldIdLst>
    <p:sldId id="256" r:id="rId2"/>
    <p:sldId id="283" r:id="rId3"/>
    <p:sldId id="338" r:id="rId4"/>
    <p:sldId id="259" r:id="rId5"/>
    <p:sldId id="325" r:id="rId6"/>
    <p:sldId id="326" r:id="rId7"/>
    <p:sldId id="327" r:id="rId8"/>
    <p:sldId id="262" r:id="rId9"/>
    <p:sldId id="264" r:id="rId10"/>
    <p:sldId id="328" r:id="rId11"/>
    <p:sldId id="267" r:id="rId12"/>
    <p:sldId id="275" r:id="rId13"/>
    <p:sldId id="329" r:id="rId14"/>
    <p:sldId id="332" r:id="rId15"/>
    <p:sldId id="278" r:id="rId16"/>
    <p:sldId id="330" r:id="rId17"/>
    <p:sldId id="284" r:id="rId18"/>
    <p:sldId id="331" r:id="rId19"/>
    <p:sldId id="289" r:id="rId20"/>
    <p:sldId id="294" r:id="rId21"/>
    <p:sldId id="300" r:id="rId22"/>
    <p:sldId id="307" r:id="rId23"/>
    <p:sldId id="309" r:id="rId24"/>
    <p:sldId id="311" r:id="rId25"/>
    <p:sldId id="334" r:id="rId26"/>
    <p:sldId id="312" r:id="rId27"/>
    <p:sldId id="335" r:id="rId28"/>
    <p:sldId id="339" r:id="rId29"/>
    <p:sldId id="340" r:id="rId30"/>
    <p:sldId id="313" r:id="rId31"/>
    <p:sldId id="314" r:id="rId32"/>
    <p:sldId id="318" r:id="rId33"/>
    <p:sldId id="336" r:id="rId34"/>
    <p:sldId id="337"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17" autoAdjust="0"/>
  </p:normalViewPr>
  <p:slideViewPr>
    <p:cSldViewPr>
      <p:cViewPr>
        <p:scale>
          <a:sx n="80" d="100"/>
          <a:sy n="80" d="100"/>
        </p:scale>
        <p:origin x="-1744" y="-4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0B1EC46-4AFD-481A-BAAD-1F6F5DDB7825}" type="datetimeFigureOut">
              <a:rPr lang="en-US" smtClean="0"/>
              <a:t>9/20/17</a:t>
            </a:fld>
            <a:endParaRPr lang="en-US" dirty="0"/>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23E78072-B8A3-4DD9-87D2-B3D0C2981FB0}" type="slidenum">
              <a:rPr lang="en-US" smtClean="0"/>
              <a:t>‹#›</a:t>
            </a:fld>
            <a:endParaRPr lang="en-US" dirty="0"/>
          </a:p>
        </p:txBody>
      </p:sp>
    </p:spTree>
    <p:extLst>
      <p:ext uri="{BB962C8B-B14F-4D97-AF65-F5344CB8AC3E}">
        <p14:creationId xmlns:p14="http://schemas.microsoft.com/office/powerpoint/2010/main" val="3398249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9" y="0"/>
            <a:ext cx="3038475" cy="465138"/>
          </a:xfrm>
          <a:prstGeom prst="rect">
            <a:avLst/>
          </a:prstGeom>
        </p:spPr>
        <p:txBody>
          <a:bodyPr vert="horz" lIns="91440" tIns="45720" rIns="91440" bIns="45720" rtlCol="0"/>
          <a:lstStyle>
            <a:lvl1pPr algn="r">
              <a:defRPr sz="1200"/>
            </a:lvl1pPr>
          </a:lstStyle>
          <a:p>
            <a:fld id="{396CEB8F-E6B8-48C6-B580-613E7601ADBE}" type="datetimeFigureOut">
              <a:rPr lang="en-US" smtClean="0"/>
              <a:t>9/20/17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7"/>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40" tIns="45720" rIns="91440" bIns="45720" rtlCol="0" anchor="b"/>
          <a:lstStyle>
            <a:lvl1pPr algn="r">
              <a:defRPr sz="1200"/>
            </a:lvl1pPr>
          </a:lstStyle>
          <a:p>
            <a:fld id="{5392BF52-619B-45C4-829B-A94FC7C81BF1}" type="slidenum">
              <a:rPr lang="en-US" smtClean="0"/>
              <a:t>‹#›</a:t>
            </a:fld>
            <a:endParaRPr lang="en-US" dirty="0"/>
          </a:p>
        </p:txBody>
      </p:sp>
    </p:spTree>
    <p:extLst>
      <p:ext uri="{BB962C8B-B14F-4D97-AF65-F5344CB8AC3E}">
        <p14:creationId xmlns:p14="http://schemas.microsoft.com/office/powerpoint/2010/main" val="428890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92BF52-619B-45C4-829B-A94FC7C81BF1}" type="slidenum">
              <a:rPr lang="en-US" smtClean="0"/>
              <a:t>8</a:t>
            </a:fld>
            <a:endParaRPr lang="en-US" dirty="0"/>
          </a:p>
        </p:txBody>
      </p:sp>
    </p:spTree>
    <p:extLst>
      <p:ext uri="{BB962C8B-B14F-4D97-AF65-F5344CB8AC3E}">
        <p14:creationId xmlns:p14="http://schemas.microsoft.com/office/powerpoint/2010/main" val="3932725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t>8/26/2017</a:t>
            </a:r>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r>
              <a:rPr lang="en-US" dirty="0"/>
              <a:t>Copyright 2017, Tom Granoff, Ph.D., Tom.Granoff@Pepperdine.edu, &amp; Debra A. Fisher, Ph.D., Debra@CastleBridgeResearch.com</a:t>
            </a:r>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B2D27C40-58A1-4396-9DBE-568FAD6E1527}" type="slidenum">
              <a:rPr lang="en-US" smtClean="0"/>
              <a:t>‹#›</a:t>
            </a:fld>
            <a:endParaRPr lang="en-US" dirty="0"/>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8/26/2017</a:t>
            </a:r>
          </a:p>
        </p:txBody>
      </p:sp>
      <p:sp>
        <p:nvSpPr>
          <p:cNvPr id="5" name="Footer Placeholder 4"/>
          <p:cNvSpPr>
            <a:spLocks noGrp="1"/>
          </p:cNvSpPr>
          <p:nvPr>
            <p:ph type="ftr" sz="quarter" idx="11"/>
          </p:nvPr>
        </p:nvSpPr>
        <p:spPr/>
        <p:txBody>
          <a:bodyPr/>
          <a:lstStyle/>
          <a:p>
            <a:r>
              <a:rPr lang="en-US" dirty="0"/>
              <a:t>Copyright 2017, Tom Granoff, Ph.D., Tom.Granoff@Pepperdine.edu, &amp; Debra A. Fisher, Ph.D., Debra@CastleBridgeResearch.com</a:t>
            </a:r>
          </a:p>
        </p:txBody>
      </p:sp>
      <p:sp>
        <p:nvSpPr>
          <p:cNvPr id="6" name="Slide Number Placeholder 5"/>
          <p:cNvSpPr>
            <a:spLocks noGrp="1"/>
          </p:cNvSpPr>
          <p:nvPr>
            <p:ph type="sldNum" sz="quarter" idx="12"/>
          </p:nvPr>
        </p:nvSpPr>
        <p:spPr/>
        <p:txBody>
          <a:bodyPr/>
          <a:lstStyle/>
          <a:p>
            <a:fld id="{B2D27C40-58A1-4396-9DBE-568FAD6E152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8/26/2017</a:t>
            </a:r>
          </a:p>
        </p:txBody>
      </p:sp>
      <p:sp>
        <p:nvSpPr>
          <p:cNvPr id="5" name="Footer Placeholder 4"/>
          <p:cNvSpPr>
            <a:spLocks noGrp="1"/>
          </p:cNvSpPr>
          <p:nvPr>
            <p:ph type="ftr" sz="quarter" idx="11"/>
          </p:nvPr>
        </p:nvSpPr>
        <p:spPr/>
        <p:txBody>
          <a:bodyPr/>
          <a:lstStyle/>
          <a:p>
            <a:r>
              <a:rPr lang="en-US" dirty="0"/>
              <a:t>Copyright 2017, Tom Granoff, Ph.D., Tom.Granoff@Pepperdine.edu, &amp; Debra A. Fisher, Ph.D., Debra@CastleBridgeResearch.com</a:t>
            </a:r>
          </a:p>
        </p:txBody>
      </p:sp>
      <p:sp>
        <p:nvSpPr>
          <p:cNvPr id="6" name="Slide Number Placeholder 5"/>
          <p:cNvSpPr>
            <a:spLocks noGrp="1"/>
          </p:cNvSpPr>
          <p:nvPr>
            <p:ph type="sldNum" sz="quarter" idx="12"/>
          </p:nvPr>
        </p:nvSpPr>
        <p:spPr>
          <a:xfrm>
            <a:off x="6096000" y="6356350"/>
            <a:ext cx="762000" cy="365125"/>
          </a:xfrm>
        </p:spPr>
        <p:txBody>
          <a:bodyPr/>
          <a:lstStyle/>
          <a:p>
            <a:fld id="{B2D27C40-58A1-4396-9DBE-568FAD6E1527}" type="slidenum">
              <a:rPr lang="en-US" smtClean="0"/>
              <a:t>‹#›</a:t>
            </a:fld>
            <a:endParaRPr lang="en-US" dirty="0"/>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8/26/2017</a:t>
            </a:r>
          </a:p>
        </p:txBody>
      </p:sp>
      <p:sp>
        <p:nvSpPr>
          <p:cNvPr id="5" name="Footer Placeholder 4"/>
          <p:cNvSpPr>
            <a:spLocks noGrp="1"/>
          </p:cNvSpPr>
          <p:nvPr>
            <p:ph type="ftr" sz="quarter" idx="11"/>
          </p:nvPr>
        </p:nvSpPr>
        <p:spPr/>
        <p:txBody>
          <a:bodyPr/>
          <a:lstStyle/>
          <a:p>
            <a:r>
              <a:rPr lang="en-US" dirty="0"/>
              <a:t>Copyright 2017, Tom Granoff, Ph.D., Tom.Granoff@Pepperdine.edu, &amp; Debra A. Fisher, Ph.D., Debra@CastleBridgeResearch.com</a:t>
            </a:r>
          </a:p>
        </p:txBody>
      </p:sp>
      <p:sp>
        <p:nvSpPr>
          <p:cNvPr id="6" name="Slide Number Placeholder 5"/>
          <p:cNvSpPr>
            <a:spLocks noGrp="1"/>
          </p:cNvSpPr>
          <p:nvPr>
            <p:ph type="sldNum" sz="quarter" idx="12"/>
          </p:nvPr>
        </p:nvSpPr>
        <p:spPr/>
        <p:txBody>
          <a:bodyPr/>
          <a:lstStyle/>
          <a:p>
            <a:fld id="{B2D27C40-58A1-4396-9DBE-568FAD6E152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8/26/2017</a:t>
            </a:r>
          </a:p>
        </p:txBody>
      </p:sp>
      <p:sp>
        <p:nvSpPr>
          <p:cNvPr id="5" name="Footer Placeholder 4"/>
          <p:cNvSpPr>
            <a:spLocks noGrp="1"/>
          </p:cNvSpPr>
          <p:nvPr>
            <p:ph type="ftr" sz="quarter" idx="11"/>
          </p:nvPr>
        </p:nvSpPr>
        <p:spPr>
          <a:xfrm>
            <a:off x="5791200" y="6356350"/>
            <a:ext cx="2895600" cy="365125"/>
          </a:xfrm>
        </p:spPr>
        <p:txBody>
          <a:bodyPr/>
          <a:lstStyle/>
          <a:p>
            <a:r>
              <a:rPr lang="en-US" dirty="0"/>
              <a:t>Copyright 2017, Tom Granoff, Ph.D., Tom.Granoff@Pepperdine.edu, &amp; Debra A. Fisher, Ph.D., Debra@CastleBridgeResearch.com</a:t>
            </a:r>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B2D27C40-58A1-4396-9DBE-568FAD6E1527}" type="slidenum">
              <a:rPr lang="en-US" smtClean="0"/>
              <a:t>‹#›</a:t>
            </a:fld>
            <a:endParaRPr lang="en-US" dirty="0"/>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8/26/2017</a:t>
            </a:r>
          </a:p>
        </p:txBody>
      </p:sp>
      <p:sp>
        <p:nvSpPr>
          <p:cNvPr id="6" name="Footer Placeholder 5"/>
          <p:cNvSpPr>
            <a:spLocks noGrp="1"/>
          </p:cNvSpPr>
          <p:nvPr>
            <p:ph type="ftr" sz="quarter" idx="11"/>
          </p:nvPr>
        </p:nvSpPr>
        <p:spPr/>
        <p:txBody>
          <a:bodyPr/>
          <a:lstStyle/>
          <a:p>
            <a:r>
              <a:rPr lang="en-US" dirty="0"/>
              <a:t>Copyright 2017, Tom Granoff, Ph.D., Tom.Granoff@Pepperdine.edu, &amp; Debra A. Fisher, Ph.D., Debra@CastleBridgeResearch.com</a:t>
            </a:r>
          </a:p>
        </p:txBody>
      </p:sp>
      <p:sp>
        <p:nvSpPr>
          <p:cNvPr id="7" name="Slide Number Placeholder 6"/>
          <p:cNvSpPr>
            <a:spLocks noGrp="1"/>
          </p:cNvSpPr>
          <p:nvPr>
            <p:ph type="sldNum" sz="quarter" idx="12"/>
          </p:nvPr>
        </p:nvSpPr>
        <p:spPr/>
        <p:txBody>
          <a:bodyPr/>
          <a:lstStyle/>
          <a:p>
            <a:fld id="{B2D27C40-58A1-4396-9DBE-568FAD6E152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8/26/2017</a:t>
            </a:r>
          </a:p>
        </p:txBody>
      </p:sp>
      <p:sp>
        <p:nvSpPr>
          <p:cNvPr id="8" name="Footer Placeholder 7"/>
          <p:cNvSpPr>
            <a:spLocks noGrp="1"/>
          </p:cNvSpPr>
          <p:nvPr>
            <p:ph type="ftr" sz="quarter" idx="11"/>
          </p:nvPr>
        </p:nvSpPr>
        <p:spPr/>
        <p:txBody>
          <a:bodyPr/>
          <a:lstStyle/>
          <a:p>
            <a:r>
              <a:rPr lang="en-US" dirty="0"/>
              <a:t>Copyright 2017, Tom Granoff, Ph.D., Tom.Granoff@Pepperdine.edu, &amp; Debra A. Fisher, Ph.D., Debra@CastleBridgeResearch.com</a:t>
            </a:r>
          </a:p>
        </p:txBody>
      </p:sp>
      <p:sp>
        <p:nvSpPr>
          <p:cNvPr id="9" name="Slide Number Placeholder 8"/>
          <p:cNvSpPr>
            <a:spLocks noGrp="1"/>
          </p:cNvSpPr>
          <p:nvPr>
            <p:ph type="sldNum" sz="quarter" idx="12"/>
          </p:nvPr>
        </p:nvSpPr>
        <p:spPr/>
        <p:txBody>
          <a:bodyPr/>
          <a:lstStyle/>
          <a:p>
            <a:fld id="{B2D27C40-58A1-4396-9DBE-568FAD6E152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8/26/2017</a:t>
            </a:r>
          </a:p>
        </p:txBody>
      </p:sp>
      <p:sp>
        <p:nvSpPr>
          <p:cNvPr id="4" name="Footer Placeholder 3"/>
          <p:cNvSpPr>
            <a:spLocks noGrp="1"/>
          </p:cNvSpPr>
          <p:nvPr>
            <p:ph type="ftr" sz="quarter" idx="11"/>
          </p:nvPr>
        </p:nvSpPr>
        <p:spPr/>
        <p:txBody>
          <a:bodyPr/>
          <a:lstStyle/>
          <a:p>
            <a:r>
              <a:rPr lang="en-US" dirty="0"/>
              <a:t>Copyright 2017, Tom Granoff, Ph.D., Tom.Granoff@Pepperdine.edu, &amp; Debra A. Fisher, Ph.D., Debra@CastleBridgeResearch.com</a:t>
            </a:r>
          </a:p>
        </p:txBody>
      </p:sp>
      <p:sp>
        <p:nvSpPr>
          <p:cNvPr id="5" name="Slide Number Placeholder 4"/>
          <p:cNvSpPr>
            <a:spLocks noGrp="1"/>
          </p:cNvSpPr>
          <p:nvPr>
            <p:ph type="sldNum" sz="quarter" idx="12"/>
          </p:nvPr>
        </p:nvSpPr>
        <p:spPr/>
        <p:txBody>
          <a:bodyPr/>
          <a:lstStyle/>
          <a:p>
            <a:fld id="{B2D27C40-58A1-4396-9DBE-568FAD6E152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8/26/2017</a:t>
            </a:r>
          </a:p>
        </p:txBody>
      </p:sp>
      <p:sp>
        <p:nvSpPr>
          <p:cNvPr id="3" name="Footer Placeholder 2"/>
          <p:cNvSpPr>
            <a:spLocks noGrp="1"/>
          </p:cNvSpPr>
          <p:nvPr>
            <p:ph type="ftr" sz="quarter" idx="11"/>
          </p:nvPr>
        </p:nvSpPr>
        <p:spPr/>
        <p:txBody>
          <a:bodyPr/>
          <a:lstStyle/>
          <a:p>
            <a:r>
              <a:rPr lang="en-US" dirty="0"/>
              <a:t>Copyright 2017, Tom Granoff, Ph.D., Tom.Granoff@Pepperdine.edu, &amp; Debra A. Fisher, Ph.D., Debra@CastleBridgeResearch.com</a:t>
            </a:r>
          </a:p>
        </p:txBody>
      </p:sp>
      <p:sp>
        <p:nvSpPr>
          <p:cNvPr id="4" name="Slide Number Placeholder 3"/>
          <p:cNvSpPr>
            <a:spLocks noGrp="1"/>
          </p:cNvSpPr>
          <p:nvPr>
            <p:ph type="sldNum" sz="quarter" idx="12"/>
          </p:nvPr>
        </p:nvSpPr>
        <p:spPr/>
        <p:txBody>
          <a:bodyPr/>
          <a:lstStyle/>
          <a:p>
            <a:fld id="{B2D27C40-58A1-4396-9DBE-568FAD6E152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8/26/2017</a:t>
            </a:r>
          </a:p>
        </p:txBody>
      </p:sp>
      <p:sp>
        <p:nvSpPr>
          <p:cNvPr id="6" name="Footer Placeholder 5"/>
          <p:cNvSpPr>
            <a:spLocks noGrp="1"/>
          </p:cNvSpPr>
          <p:nvPr>
            <p:ph type="ftr" sz="quarter" idx="11"/>
          </p:nvPr>
        </p:nvSpPr>
        <p:spPr/>
        <p:txBody>
          <a:bodyPr/>
          <a:lstStyle/>
          <a:p>
            <a:r>
              <a:rPr lang="en-US" dirty="0"/>
              <a:t>Copyright 2017, Tom Granoff, Ph.D., Tom.Granoff@Pepperdine.edu, &amp; Debra A. Fisher, Ph.D., Debra@CastleBridgeResearch.com</a:t>
            </a:r>
          </a:p>
        </p:txBody>
      </p:sp>
      <p:sp>
        <p:nvSpPr>
          <p:cNvPr id="7" name="Slide Number Placeholder 6"/>
          <p:cNvSpPr>
            <a:spLocks noGrp="1"/>
          </p:cNvSpPr>
          <p:nvPr>
            <p:ph type="sldNum" sz="quarter" idx="12"/>
          </p:nvPr>
        </p:nvSpPr>
        <p:spPr/>
        <p:txBody>
          <a:bodyPr/>
          <a:lstStyle/>
          <a:p>
            <a:fld id="{B2D27C40-58A1-4396-9DBE-568FAD6E1527}" type="slidenum">
              <a:rPr lang="en-US" smtClean="0"/>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p:txBody>
          <a:bodyPr/>
          <a:lstStyle/>
          <a:p>
            <a:r>
              <a:rPr lang="en-US" dirty="0"/>
              <a:t>8/26/2017</a:t>
            </a:r>
          </a:p>
        </p:txBody>
      </p:sp>
      <p:sp>
        <p:nvSpPr>
          <p:cNvPr id="6" name="Footer Placeholder 5"/>
          <p:cNvSpPr>
            <a:spLocks noGrp="1"/>
          </p:cNvSpPr>
          <p:nvPr>
            <p:ph type="ftr" sz="quarter" idx="11"/>
          </p:nvPr>
        </p:nvSpPr>
        <p:spPr/>
        <p:txBody>
          <a:bodyPr/>
          <a:lstStyle/>
          <a:p>
            <a:r>
              <a:rPr lang="en-US" dirty="0"/>
              <a:t>Copyright 2017, Tom Granoff, Ph.D., Tom.Granoff@Pepperdine.edu, &amp; Debra A. Fisher, Ph.D., Debra@CastleBridgeResearch.com</a:t>
            </a:r>
          </a:p>
        </p:txBody>
      </p:sp>
      <p:sp>
        <p:nvSpPr>
          <p:cNvPr id="7" name="Slide Number Placeholder 6"/>
          <p:cNvSpPr>
            <a:spLocks noGrp="1"/>
          </p:cNvSpPr>
          <p:nvPr>
            <p:ph type="sldNum" sz="quarter" idx="12"/>
          </p:nvPr>
        </p:nvSpPr>
        <p:spPr/>
        <p:txBody>
          <a:bodyPr/>
          <a:lstStyle/>
          <a:p>
            <a:fld id="{B2D27C40-58A1-4396-9DBE-568FAD6E1527}" type="slidenum">
              <a:rPr lang="en-US" smtClean="0"/>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r>
              <a:rPr lang="en-US" dirty="0"/>
              <a:t>8/26/2017</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dirty="0"/>
              <a:t>Copyright 2017, Tom Granoff, Ph.D., Tom.Granoff@Pepperdine.edu, &amp; Debra A. Fisher, Ph.D., Debra@CastleBridgeResearch.com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2D27C40-58A1-4396-9DBE-568FAD6E1527}" type="slidenum">
              <a:rPr lang="en-US" smtClean="0"/>
              <a:t>‹#›</a:t>
            </a:fld>
            <a:endParaRPr lang="en-US" dirty="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4633" r:id="rId1"/>
    <p:sldLayoutId id="2147484634" r:id="rId2"/>
    <p:sldLayoutId id="2147484635" r:id="rId3"/>
    <p:sldLayoutId id="2147484636" r:id="rId4"/>
    <p:sldLayoutId id="2147484637" r:id="rId5"/>
    <p:sldLayoutId id="2147484638" r:id="rId6"/>
    <p:sldLayoutId id="2147484639" r:id="rId7"/>
    <p:sldLayoutId id="2147484640" r:id="rId8"/>
    <p:sldLayoutId id="2147484641" r:id="rId9"/>
    <p:sldLayoutId id="2147484642" r:id="rId10"/>
    <p:sldLayoutId id="2147484643" r:id="rId11"/>
  </p:sldLayoutIdLst>
  <p:transition xmlns:p14="http://schemas.microsoft.com/office/powerpoint/2010/main" spd="med">
    <p:fade thruBlk="1"/>
  </p:transition>
  <p:hf hdr="0" dt="0"/>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pip.ori.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pip.ori.org/"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mailto:tom.granoff@pepperdine.edu" TargetMode="External"/><Relationship Id="rId3" Type="http://schemas.openxmlformats.org/officeDocument/2006/relationships/hyperlink" Target="mailto:Debra@CastleBridgeResearch.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pip.ori.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819400"/>
            <a:ext cx="8077200" cy="1600200"/>
          </a:xfrm>
        </p:spPr>
        <p:txBody>
          <a:bodyPr>
            <a:noAutofit/>
          </a:bodyPr>
          <a:lstStyle/>
          <a:p>
            <a:pPr>
              <a:spcAft>
                <a:spcPts val="2400"/>
              </a:spcAft>
            </a:pPr>
            <a:r>
              <a:rPr lang="en-US" sz="5400" b="1" dirty="0"/>
              <a:t>Learned </a:t>
            </a:r>
            <a:r>
              <a:rPr lang="en-US" sz="5400" b="1"/>
              <a:t>in 35+ Years </a:t>
            </a:r>
            <a:r>
              <a:rPr lang="en-US" sz="5400" b="1" dirty="0"/>
              <a:t>of Dissertation Consulting</a:t>
            </a:r>
          </a:p>
        </p:txBody>
      </p:sp>
      <p:sp>
        <p:nvSpPr>
          <p:cNvPr id="3" name="Subtitle 2"/>
          <p:cNvSpPr>
            <a:spLocks noGrp="1"/>
          </p:cNvSpPr>
          <p:nvPr>
            <p:ph type="subTitle" idx="1"/>
          </p:nvPr>
        </p:nvSpPr>
        <p:spPr>
          <a:xfrm>
            <a:off x="685800" y="5867400"/>
            <a:ext cx="8001000" cy="762000"/>
          </a:xfrm>
        </p:spPr>
        <p:txBody>
          <a:bodyPr>
            <a:noAutofit/>
          </a:bodyPr>
          <a:lstStyle/>
          <a:p>
            <a:pPr algn="r"/>
            <a:r>
              <a:rPr lang="en-US" sz="2400" b="1" dirty="0">
                <a:solidFill>
                  <a:schemeClr val="tx1"/>
                </a:solidFill>
              </a:rPr>
              <a:t>By Tom Granoff, Ph.D.</a:t>
            </a:r>
          </a:p>
          <a:p>
            <a:pPr algn="r"/>
            <a:r>
              <a:rPr lang="en-US" sz="2400" b="1" dirty="0">
                <a:solidFill>
                  <a:schemeClr val="tx1"/>
                </a:solidFill>
              </a:rPr>
              <a:t>and Debra A. Fisher, Ph.D.</a:t>
            </a:r>
          </a:p>
        </p:txBody>
      </p:sp>
      <p:sp>
        <p:nvSpPr>
          <p:cNvPr id="4" name="Title 1"/>
          <p:cNvSpPr txBox="1">
            <a:spLocks/>
          </p:cNvSpPr>
          <p:nvPr/>
        </p:nvSpPr>
        <p:spPr>
          <a:xfrm>
            <a:off x="609600" y="1447800"/>
            <a:ext cx="8077200" cy="914400"/>
          </a:xfrm>
          <a:prstGeom prst="rect">
            <a:avLst/>
          </a:prstGeom>
        </p:spPr>
        <p:txBody>
          <a:bodyPr vert="horz" lIns="91440" tIns="45720" rIns="91440" bIns="45720" rtlCol="0" anchor="b">
            <a:noAutofit/>
          </a:bodyPr>
          <a:lstStyle>
            <a:lvl1pPr algn="ctr" defTabSz="914400" rtl="0" eaLnBrk="1" latinLnBrk="0" hangingPunct="1">
              <a:spcBef>
                <a:spcPct val="0"/>
              </a:spcBef>
              <a:buNone/>
              <a:defRPr sz="72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stStyle>
          <a:p>
            <a:pPr>
              <a:spcAft>
                <a:spcPts val="2400"/>
              </a:spcAft>
            </a:pPr>
            <a:r>
              <a:rPr lang="en-US" sz="6000" b="1" dirty="0"/>
              <a:t>35+ Quantitative Landmines </a:t>
            </a:r>
          </a:p>
        </p:txBody>
      </p:sp>
    </p:spTree>
    <p:extLst>
      <p:ext uri="{BB962C8B-B14F-4D97-AF65-F5344CB8AC3E}">
        <p14:creationId xmlns:p14="http://schemas.microsoft.com/office/powerpoint/2010/main" val="253324771"/>
      </p:ext>
    </p:extLst>
  </p:cSld>
  <p:clrMapOvr>
    <a:masterClrMapping/>
  </p:clrMapOvr>
  <p:transition xmlns:p14="http://schemas.microsoft.com/office/powerpoint/2010/mai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Design Considerations</a:t>
            </a:r>
          </a:p>
        </p:txBody>
      </p:sp>
      <p:sp>
        <p:nvSpPr>
          <p:cNvPr id="3" name="Content Placeholder 2"/>
          <p:cNvSpPr>
            <a:spLocks noGrp="1"/>
          </p:cNvSpPr>
          <p:nvPr>
            <p:ph idx="1"/>
          </p:nvPr>
        </p:nvSpPr>
        <p:spPr>
          <a:xfrm>
            <a:off x="457200" y="1676400"/>
            <a:ext cx="8458200" cy="4648200"/>
          </a:xfrm>
        </p:spPr>
        <p:txBody>
          <a:bodyPr>
            <a:normAutofit fontScale="92500" lnSpcReduction="20000"/>
          </a:bodyPr>
          <a:lstStyle/>
          <a:p>
            <a:r>
              <a:rPr lang="en-US" sz="2600" b="1" dirty="0">
                <a:solidFill>
                  <a:schemeClr val="accent1"/>
                </a:solidFill>
              </a:rPr>
              <a:t>Correlational design </a:t>
            </a:r>
            <a:r>
              <a:rPr lang="en-US" sz="2600" dirty="0"/>
              <a:t>is the most common, which is a descriptive (nonexperimental) quantitative approach that explores possible relationships among two or more variables.</a:t>
            </a:r>
          </a:p>
          <a:p>
            <a:pPr lvl="0">
              <a:spcBef>
                <a:spcPts val="1200"/>
              </a:spcBef>
            </a:pPr>
            <a:r>
              <a:rPr lang="en-US" sz="2600" dirty="0"/>
              <a:t>Avoid a </a:t>
            </a:r>
            <a:r>
              <a:rPr lang="en-US" sz="2600" b="1" dirty="0">
                <a:solidFill>
                  <a:schemeClr val="accent1"/>
                </a:solidFill>
              </a:rPr>
              <a:t>longitudinal design </a:t>
            </a:r>
            <a:r>
              <a:rPr lang="en-US" sz="2600" dirty="0"/>
              <a:t>(data collected at two or more points in time) to prevent waiting to gather posttest data. Use cross-sectional design instead (data are collected at one point in time). Exception is when you are using an archival dataset.</a:t>
            </a:r>
          </a:p>
          <a:p>
            <a:pPr lvl="0">
              <a:spcBef>
                <a:spcPts val="1200"/>
              </a:spcBef>
            </a:pPr>
            <a:r>
              <a:rPr lang="en-US" sz="2600" dirty="0"/>
              <a:t>Avoid restriction of range issues. Don’t just sample elites or underperformers. Sample variation makes it easier to achieve sample size of 100.</a:t>
            </a:r>
          </a:p>
          <a:p>
            <a:pPr>
              <a:spcBef>
                <a:spcPts val="1200"/>
              </a:spcBef>
            </a:pPr>
            <a:r>
              <a:rPr lang="en-US" sz="2600" dirty="0"/>
              <a:t>Consider a comparison group—not just African-American males; add Latino males (easier to achieve sample size).</a:t>
            </a:r>
            <a:endParaRPr lang="en-US" b="1" dirty="0"/>
          </a:p>
        </p:txBody>
      </p:sp>
      <p:sp>
        <p:nvSpPr>
          <p:cNvPr id="6" name="Slide Number Placeholder 5"/>
          <p:cNvSpPr>
            <a:spLocks noGrp="1"/>
          </p:cNvSpPr>
          <p:nvPr>
            <p:ph type="sldNum" sz="quarter" idx="12"/>
          </p:nvPr>
        </p:nvSpPr>
        <p:spPr/>
        <p:txBody>
          <a:bodyPr/>
          <a:lstStyle/>
          <a:p>
            <a:fld id="{B2D27C40-58A1-4396-9DBE-568FAD6E1527}" type="slidenum">
              <a:rPr lang="en-US" smtClean="0"/>
              <a:t>10</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2433832225"/>
      </p:ext>
    </p:extLst>
  </p:cSld>
  <p:clrMapOvr>
    <a:masterClrMapping/>
  </p:clrMapOvr>
  <p:transition xmlns:p14="http://schemas.microsoft.com/office/powerpoint/2010/mai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Design Considerations</a:t>
            </a:r>
          </a:p>
        </p:txBody>
      </p:sp>
      <p:sp>
        <p:nvSpPr>
          <p:cNvPr id="3" name="Content Placeholder 2"/>
          <p:cNvSpPr>
            <a:spLocks noGrp="1"/>
          </p:cNvSpPr>
          <p:nvPr>
            <p:ph idx="1"/>
          </p:nvPr>
        </p:nvSpPr>
        <p:spPr>
          <a:xfrm>
            <a:off x="457200" y="1600200"/>
            <a:ext cx="8458200" cy="4572000"/>
          </a:xfrm>
        </p:spPr>
        <p:txBody>
          <a:bodyPr>
            <a:normAutofit/>
          </a:bodyPr>
          <a:lstStyle/>
          <a:p>
            <a:r>
              <a:rPr lang="en-US" dirty="0"/>
              <a:t>Use only one perspective (no 360-degree feedback evaluations). Don’t compare leader’s self-ratings to staff ratings of them (no statistical significance; confidentiality issues when combining leader/subordinate perspectives).</a:t>
            </a:r>
          </a:p>
          <a:p>
            <a:pPr lvl="1">
              <a:spcBef>
                <a:spcPts val="900"/>
              </a:spcBef>
              <a:buFont typeface="Wingdings" panose="05000000000000000000" pitchFamily="2" charset="2"/>
              <a:buChar char="v"/>
            </a:pPr>
            <a:r>
              <a:rPr lang="en-US" sz="2400" dirty="0"/>
              <a:t>For example, in Bateh’s (2013) study, he only measured: (1) faculty members’ perceptions of administrator leadership styles; and (2) faculty members own job satisfaction.</a:t>
            </a:r>
          </a:p>
          <a:p>
            <a:pPr>
              <a:spcBef>
                <a:spcPts val="1800"/>
              </a:spcBef>
            </a:pPr>
            <a:r>
              <a:rPr lang="en-US" dirty="0"/>
              <a:t>Design your study with your data availability in mind (~100 participants).  </a:t>
            </a:r>
          </a:p>
        </p:txBody>
      </p:sp>
      <p:sp>
        <p:nvSpPr>
          <p:cNvPr id="6" name="Slide Number Placeholder 5"/>
          <p:cNvSpPr>
            <a:spLocks noGrp="1"/>
          </p:cNvSpPr>
          <p:nvPr>
            <p:ph type="sldNum" sz="quarter" idx="12"/>
          </p:nvPr>
        </p:nvSpPr>
        <p:spPr/>
        <p:txBody>
          <a:bodyPr/>
          <a:lstStyle/>
          <a:p>
            <a:fld id="{B2D27C40-58A1-4396-9DBE-568FAD6E1527}" type="slidenum">
              <a:rPr lang="en-US" smtClean="0"/>
              <a:t>11</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1181473336"/>
      </p:ext>
    </p:extLst>
  </p:cSld>
  <p:clrMapOvr>
    <a:masterClrMapping/>
  </p:clrMapOvr>
  <p:transition xmlns:p14="http://schemas.microsoft.com/office/powerpoint/2010/mai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Research Design: RQs and Hypotheses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6178425"/>
              </p:ext>
            </p:extLst>
          </p:nvPr>
        </p:nvGraphicFramePr>
        <p:xfrm>
          <a:off x="228600" y="1600200"/>
          <a:ext cx="8686800" cy="4777742"/>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xmlns="" val="20000"/>
                    </a:ext>
                  </a:extLst>
                </a:gridCol>
                <a:gridCol w="3657600">
                  <a:extLst>
                    <a:ext uri="{9D8B030D-6E8A-4147-A177-3AD203B41FA5}">
                      <a16:colId xmlns:a16="http://schemas.microsoft.com/office/drawing/2014/main" xmlns="" val="20001"/>
                    </a:ext>
                  </a:extLst>
                </a:gridCol>
              </a:tblGrid>
              <a:tr h="373381">
                <a:tc>
                  <a:txBody>
                    <a:bodyPr/>
                    <a:lstStyle/>
                    <a:p>
                      <a:pPr algn="ctr"/>
                      <a:r>
                        <a:rPr lang="en-US" dirty="0"/>
                        <a:t>Bateh (2013) Dissertation</a:t>
                      </a:r>
                    </a:p>
                  </a:txBody>
                  <a:tcPr anchor="ctr"/>
                </a:tc>
                <a:tc>
                  <a:txBody>
                    <a:bodyPr/>
                    <a:lstStyle/>
                    <a:p>
                      <a:pPr algn="ctr"/>
                      <a:r>
                        <a:rPr lang="en-US" dirty="0"/>
                        <a:t>Suggested Revision</a:t>
                      </a:r>
                    </a:p>
                  </a:txBody>
                  <a:tcPr anchor="ctr"/>
                </a:tc>
                <a:extLst>
                  <a:ext uri="{0D108BD9-81ED-4DB2-BD59-A6C34878D82A}">
                    <a16:rowId xmlns:a16="http://schemas.microsoft.com/office/drawing/2014/main" xmlns="" val="10000"/>
                  </a:ext>
                </a:extLst>
              </a:tr>
              <a:tr h="370840">
                <a:tc>
                  <a:txBody>
                    <a:bodyPr/>
                    <a:lstStyle/>
                    <a:p>
                      <a:pPr marL="0" lvl="0" indent="0">
                        <a:spcBef>
                          <a:spcPts val="1200"/>
                        </a:spcBef>
                        <a:buFont typeface="Wingdings" panose="05000000000000000000" pitchFamily="2" charset="2"/>
                        <a:buNone/>
                      </a:pPr>
                      <a:r>
                        <a:rPr lang="en-US" sz="2200" b="1" dirty="0"/>
                        <a:t>Primary RQ1: </a:t>
                      </a:r>
                      <a:r>
                        <a:rPr lang="en-US" sz="2200" dirty="0"/>
                        <a:t>What is the relationship between perceived administrator </a:t>
                      </a:r>
                      <a:r>
                        <a:rPr lang="en-US" sz="2200" b="1" dirty="0">
                          <a:solidFill>
                            <a:schemeClr val="accent1"/>
                          </a:solidFill>
                        </a:rPr>
                        <a:t>leadership styles (IV) </a:t>
                      </a:r>
                      <a:r>
                        <a:rPr lang="en-US" sz="2200" dirty="0"/>
                        <a:t>and </a:t>
                      </a:r>
                      <a:r>
                        <a:rPr lang="en-US" sz="2200" b="1" dirty="0"/>
                        <a:t>job satisfaction (DV) </a:t>
                      </a:r>
                      <a:r>
                        <a:rPr lang="en-US" sz="2200" dirty="0"/>
                        <a:t>of faculty members?</a:t>
                      </a:r>
                    </a:p>
                    <a:p>
                      <a:pPr marL="285750" lvl="0" indent="-285750">
                        <a:spcBef>
                          <a:spcPts val="600"/>
                        </a:spcBef>
                        <a:buFont typeface="Wingdings" panose="05000000000000000000" pitchFamily="2" charset="2"/>
                        <a:buChar char="v"/>
                      </a:pPr>
                      <a:r>
                        <a:rPr lang="en-US" sz="1800" b="1" dirty="0"/>
                        <a:t>Secondary RQ2: </a:t>
                      </a:r>
                      <a:r>
                        <a:rPr lang="en-US" sz="1800" dirty="0"/>
                        <a:t>What is the relationship between perceived </a:t>
                      </a:r>
                      <a:r>
                        <a:rPr lang="en-US" sz="1800" b="1" dirty="0">
                          <a:solidFill>
                            <a:schemeClr val="accent1"/>
                          </a:solidFill>
                        </a:rPr>
                        <a:t>transformational leadership </a:t>
                      </a:r>
                      <a:r>
                        <a:rPr lang="en-US" sz="1800" dirty="0"/>
                        <a:t>styles and job satisfaction of faculty members?</a:t>
                      </a:r>
                    </a:p>
                    <a:p>
                      <a:pPr marL="285750" lvl="0" indent="-285750">
                        <a:spcBef>
                          <a:spcPts val="600"/>
                        </a:spcBef>
                        <a:buFont typeface="Wingdings" panose="05000000000000000000" pitchFamily="2" charset="2"/>
                        <a:buChar char="v"/>
                      </a:pPr>
                      <a:r>
                        <a:rPr lang="en-US" sz="1800" b="1" dirty="0"/>
                        <a:t>Secondary RQ3: </a:t>
                      </a:r>
                      <a:r>
                        <a:rPr lang="en-US" sz="1800" dirty="0"/>
                        <a:t>What is the relationship between perceived </a:t>
                      </a:r>
                      <a:r>
                        <a:rPr lang="en-US" sz="1800" b="1" dirty="0">
                          <a:solidFill>
                            <a:schemeClr val="accent1"/>
                          </a:solidFill>
                        </a:rPr>
                        <a:t>transactional leadership </a:t>
                      </a:r>
                      <a:r>
                        <a:rPr lang="en-US" sz="1800" dirty="0"/>
                        <a:t>styles and job satisfaction of faculty members?</a:t>
                      </a:r>
                    </a:p>
                    <a:p>
                      <a:pPr marL="285750" lvl="0" indent="-285750">
                        <a:spcBef>
                          <a:spcPts val="600"/>
                        </a:spcBef>
                        <a:buFont typeface="Wingdings" panose="05000000000000000000" pitchFamily="2" charset="2"/>
                        <a:buChar char="v"/>
                      </a:pPr>
                      <a:r>
                        <a:rPr lang="en-US" sz="1800" b="1" dirty="0"/>
                        <a:t>Secondary RQ4: </a:t>
                      </a:r>
                      <a:r>
                        <a:rPr lang="en-US" sz="1800" dirty="0"/>
                        <a:t>What is the relationship between perceived </a:t>
                      </a:r>
                      <a:r>
                        <a:rPr lang="en-US" sz="1800" b="1" dirty="0">
                          <a:solidFill>
                            <a:schemeClr val="accent1"/>
                          </a:solidFill>
                        </a:rPr>
                        <a:t>passive/avoidant leadership </a:t>
                      </a:r>
                      <a:r>
                        <a:rPr lang="en-US" sz="1800" dirty="0"/>
                        <a:t>styles and job satisfaction of faculty members?</a:t>
                      </a:r>
                    </a:p>
                  </a:txBody>
                  <a:tcPr/>
                </a:tc>
                <a:tc>
                  <a:txBody>
                    <a:bodyPr/>
                    <a:lstStyle/>
                    <a:p>
                      <a:r>
                        <a:rPr lang="en-US" sz="2000" b="1" dirty="0"/>
                        <a:t>RQ: </a:t>
                      </a:r>
                      <a:r>
                        <a:rPr lang="en-US" sz="2000" dirty="0"/>
                        <a:t>What are the relationships between faculty members’ perceptions of the three administrator leadership styles (</a:t>
                      </a:r>
                      <a:r>
                        <a:rPr lang="en-US" sz="2000" baseline="0" dirty="0"/>
                        <a:t>transformational, transactional, passive/avoidant) and faculty members’ job satisfaction?</a:t>
                      </a:r>
                      <a:endParaRPr lang="en-US" sz="2000" dirty="0"/>
                    </a:p>
                  </a:txBody>
                  <a:tcPr/>
                </a:tc>
                <a:extLst>
                  <a:ext uri="{0D108BD9-81ED-4DB2-BD59-A6C34878D82A}">
                    <a16:rowId xmlns:a16="http://schemas.microsoft.com/office/drawing/2014/main" xmlns="" val="10001"/>
                  </a:ext>
                </a:extLst>
              </a:tr>
            </a:tbl>
          </a:graphicData>
        </a:graphic>
      </p:graphicFrame>
      <p:sp>
        <p:nvSpPr>
          <p:cNvPr id="6" name="Slide Number Placeholder 5"/>
          <p:cNvSpPr>
            <a:spLocks noGrp="1"/>
          </p:cNvSpPr>
          <p:nvPr>
            <p:ph type="sldNum" sz="quarter" idx="12"/>
          </p:nvPr>
        </p:nvSpPr>
        <p:spPr/>
        <p:txBody>
          <a:bodyPr/>
          <a:lstStyle/>
          <a:p>
            <a:fld id="{B2D27C40-58A1-4396-9DBE-568FAD6E1527}" type="slidenum">
              <a:rPr lang="en-US" smtClean="0"/>
              <a:t>12</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3916749422"/>
      </p:ext>
    </p:extLst>
  </p:cSld>
  <p:clrMapOvr>
    <a:masterClrMapping/>
  </p:clrMapOvr>
  <p:transition xmlns:p14="http://schemas.microsoft.com/office/powerpoint/2010/mai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Research Design: RQs and Hypotheses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8441911"/>
              </p:ext>
            </p:extLst>
          </p:nvPr>
        </p:nvGraphicFramePr>
        <p:xfrm>
          <a:off x="228600" y="1645920"/>
          <a:ext cx="8686800" cy="46786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533400">
                <a:tc>
                  <a:txBody>
                    <a:bodyPr/>
                    <a:lstStyle/>
                    <a:p>
                      <a:pPr algn="ctr"/>
                      <a:r>
                        <a:rPr lang="en-US" dirty="0"/>
                        <a:t>Bateh (2013) Dissertation</a:t>
                      </a:r>
                    </a:p>
                  </a:txBody>
                  <a:tcPr anchor="ctr"/>
                </a:tc>
                <a:tc>
                  <a:txBody>
                    <a:bodyPr/>
                    <a:lstStyle/>
                    <a:p>
                      <a:pPr algn="ctr"/>
                      <a:r>
                        <a:rPr lang="en-US" dirty="0"/>
                        <a:t>Suggested Revision</a:t>
                      </a:r>
                    </a:p>
                  </a:txBody>
                  <a:tcPr anchor="ctr"/>
                </a:tc>
                <a:extLst>
                  <a:ext uri="{0D108BD9-81ED-4DB2-BD59-A6C34878D82A}">
                    <a16:rowId xmlns:a16="http://schemas.microsoft.com/office/drawing/2014/main" xmlns="" val="10000"/>
                  </a:ext>
                </a:extLst>
              </a:tr>
              <a:tr h="370840">
                <a:tc>
                  <a:txBody>
                    <a:bodyPr/>
                    <a:lstStyle/>
                    <a:p>
                      <a:pPr lvl="0">
                        <a:spcBef>
                          <a:spcPts val="1200"/>
                        </a:spcBef>
                        <a:buFont typeface="Wingdings" panose="05000000000000000000" pitchFamily="2" charset="2"/>
                        <a:buNone/>
                      </a:pPr>
                      <a:r>
                        <a:rPr lang="en-US" sz="2000" b="1" dirty="0"/>
                        <a:t>Primary RQ1: </a:t>
                      </a:r>
                      <a:r>
                        <a:rPr lang="en-US" sz="2000" dirty="0"/>
                        <a:t>What is the relationship between perceived administrator </a:t>
                      </a:r>
                      <a:r>
                        <a:rPr lang="en-US" sz="2000" b="1" dirty="0">
                          <a:solidFill>
                            <a:schemeClr val="accent1"/>
                          </a:solidFill>
                        </a:rPr>
                        <a:t>leadership styles </a:t>
                      </a:r>
                      <a:r>
                        <a:rPr lang="en-US" sz="2000" dirty="0"/>
                        <a:t>and </a:t>
                      </a:r>
                      <a:r>
                        <a:rPr lang="en-US" sz="2000" b="1" dirty="0"/>
                        <a:t>job satisfaction </a:t>
                      </a:r>
                      <a:r>
                        <a:rPr lang="en-US" sz="2000" dirty="0"/>
                        <a:t>of faculty members?</a:t>
                      </a:r>
                    </a:p>
                    <a:p>
                      <a:pPr marL="742950" lvl="1" indent="-285750">
                        <a:spcBef>
                          <a:spcPts val="1200"/>
                        </a:spcBef>
                        <a:buFont typeface="Wingdings" panose="05000000000000000000" pitchFamily="2" charset="2"/>
                        <a:buChar char="v"/>
                      </a:pPr>
                      <a:r>
                        <a:rPr lang="en-US" b="1" dirty="0"/>
                        <a:t>H1</a:t>
                      </a:r>
                      <a:r>
                        <a:rPr lang="en-US" b="1" baseline="-25000" dirty="0"/>
                        <a:t>o</a:t>
                      </a:r>
                      <a:r>
                        <a:rPr lang="en-US" b="1" dirty="0"/>
                        <a:t>: </a:t>
                      </a:r>
                      <a:r>
                        <a:rPr lang="en-US" dirty="0"/>
                        <a:t>There is no significant relationship between leadership styles and job satisfaction of faculty members.</a:t>
                      </a:r>
                    </a:p>
                    <a:p>
                      <a:pPr marL="742950" lvl="1" indent="-285750">
                        <a:spcBef>
                          <a:spcPts val="1200"/>
                        </a:spcBef>
                        <a:buFont typeface="Wingdings" panose="05000000000000000000" pitchFamily="2" charset="2"/>
                        <a:buChar char="v"/>
                      </a:pPr>
                      <a:r>
                        <a:rPr lang="en-US" b="1" dirty="0"/>
                        <a:t>H1</a:t>
                      </a:r>
                      <a:r>
                        <a:rPr lang="en-US" b="1" baseline="-25000" dirty="0"/>
                        <a:t>a</a:t>
                      </a:r>
                      <a:r>
                        <a:rPr lang="en-US" b="1" dirty="0"/>
                        <a:t>: </a:t>
                      </a:r>
                      <a:r>
                        <a:rPr lang="en-US" dirty="0"/>
                        <a:t>There is a significant relationship between leadership styles and job satisfaction of faculty members.</a:t>
                      </a:r>
                    </a:p>
                  </a:txBody>
                  <a:tcPr/>
                </a:tc>
                <a:tc>
                  <a:txBody>
                    <a:bodyPr/>
                    <a:lstStyle/>
                    <a:p>
                      <a:r>
                        <a:rPr lang="en-US" sz="2000" dirty="0"/>
                        <a:t>What are the relationships between faculty members’ perceptions of the three administrator leadership styles</a:t>
                      </a:r>
                      <a:r>
                        <a:rPr lang="en-US" sz="2000" baseline="0" dirty="0"/>
                        <a:t> (transformational, transactional, passive/avoidant) and faculty members’ job satisfaction?</a:t>
                      </a:r>
                    </a:p>
                    <a:p>
                      <a:pPr marL="742950" lvl="1" indent="-285750">
                        <a:spcBef>
                          <a:spcPts val="1200"/>
                        </a:spcBef>
                        <a:buFont typeface="Wingdings" panose="05000000000000000000" pitchFamily="2" charset="2"/>
                        <a:buChar char="v"/>
                      </a:pPr>
                      <a:r>
                        <a:rPr lang="en-US" b="1" dirty="0"/>
                        <a:t>H1</a:t>
                      </a:r>
                      <a:r>
                        <a:rPr lang="en-US" b="1" baseline="-25000" dirty="0"/>
                        <a:t>o</a:t>
                      </a:r>
                      <a:r>
                        <a:rPr lang="en-US" b="1" dirty="0"/>
                        <a:t>: </a:t>
                      </a:r>
                      <a:r>
                        <a:rPr lang="en-US" dirty="0"/>
                        <a:t>None of the three leadership scores</a:t>
                      </a:r>
                      <a:r>
                        <a:rPr lang="en-US" baseline="0" dirty="0"/>
                        <a:t> will be related to any of the</a:t>
                      </a:r>
                      <a:r>
                        <a:rPr lang="en-US" dirty="0"/>
                        <a:t> 10 job satisfaction scores.</a:t>
                      </a:r>
                    </a:p>
                    <a:p>
                      <a:pPr marL="742950" lvl="1" indent="-285750">
                        <a:spcBef>
                          <a:spcPts val="1200"/>
                        </a:spcBef>
                        <a:buFont typeface="Wingdings" panose="05000000000000000000" pitchFamily="2" charset="2"/>
                        <a:buChar char="v"/>
                      </a:pPr>
                      <a:r>
                        <a:rPr lang="en-US" b="1" dirty="0"/>
                        <a:t>H1</a:t>
                      </a:r>
                      <a:r>
                        <a:rPr lang="en-US" b="1" baseline="-25000" dirty="0"/>
                        <a:t>a</a:t>
                      </a:r>
                      <a:r>
                        <a:rPr lang="en-US" b="1" dirty="0"/>
                        <a:t>: </a:t>
                      </a:r>
                      <a:r>
                        <a:rPr lang="en-US" dirty="0"/>
                        <a:t>At least one of the three leadership scores will be related to at least one of the 10 job satisfaction scores.</a:t>
                      </a:r>
                    </a:p>
                  </a:txBody>
                  <a:tcPr/>
                </a:tc>
                <a:extLst>
                  <a:ext uri="{0D108BD9-81ED-4DB2-BD59-A6C34878D82A}">
                    <a16:rowId xmlns:a16="http://schemas.microsoft.com/office/drawing/2014/main" xmlns="" val="10001"/>
                  </a:ext>
                </a:extLst>
              </a:tr>
            </a:tbl>
          </a:graphicData>
        </a:graphic>
      </p:graphicFrame>
      <p:sp>
        <p:nvSpPr>
          <p:cNvPr id="6" name="Slide Number Placeholder 5"/>
          <p:cNvSpPr>
            <a:spLocks noGrp="1"/>
          </p:cNvSpPr>
          <p:nvPr>
            <p:ph type="sldNum" sz="quarter" idx="12"/>
          </p:nvPr>
        </p:nvSpPr>
        <p:spPr/>
        <p:txBody>
          <a:bodyPr/>
          <a:lstStyle/>
          <a:p>
            <a:fld id="{B2D27C40-58A1-4396-9DBE-568FAD6E1527}" type="slidenum">
              <a:rPr lang="en-US" smtClean="0"/>
              <a:t>13</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160268542"/>
      </p:ext>
    </p:extLst>
  </p:cSld>
  <p:clrMapOvr>
    <a:masterClrMapping/>
  </p:clrMapOvr>
  <p:transition xmlns:p14="http://schemas.microsoft.com/office/powerpoint/2010/mai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Research Design: Measurement Table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7641020"/>
              </p:ext>
            </p:extLst>
          </p:nvPr>
        </p:nvGraphicFramePr>
        <p:xfrm>
          <a:off x="304800" y="1752600"/>
          <a:ext cx="8534400" cy="434340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xmlns="" val="20000"/>
                    </a:ext>
                  </a:extLst>
                </a:gridCol>
                <a:gridCol w="2133600">
                  <a:extLst>
                    <a:ext uri="{9D8B030D-6E8A-4147-A177-3AD203B41FA5}">
                      <a16:colId xmlns:a16="http://schemas.microsoft.com/office/drawing/2014/main" xmlns="" val="20001"/>
                    </a:ext>
                  </a:extLst>
                </a:gridCol>
                <a:gridCol w="2212622">
                  <a:extLst>
                    <a:ext uri="{9D8B030D-6E8A-4147-A177-3AD203B41FA5}">
                      <a16:colId xmlns:a16="http://schemas.microsoft.com/office/drawing/2014/main" xmlns="" val="20002"/>
                    </a:ext>
                  </a:extLst>
                </a:gridCol>
                <a:gridCol w="2054578">
                  <a:extLst>
                    <a:ext uri="{9D8B030D-6E8A-4147-A177-3AD203B41FA5}">
                      <a16:colId xmlns:a16="http://schemas.microsoft.com/office/drawing/2014/main" xmlns="" val="20003"/>
                    </a:ext>
                  </a:extLst>
                </a:gridCol>
              </a:tblGrid>
              <a:tr h="399834">
                <a:tc>
                  <a:txBody>
                    <a:bodyPr/>
                    <a:lstStyle/>
                    <a:p>
                      <a:pPr algn="ctr"/>
                      <a:r>
                        <a:rPr lang="en-US" dirty="0"/>
                        <a:t>Research Question</a:t>
                      </a:r>
                    </a:p>
                  </a:txBody>
                  <a:tcPr anchor="ctr"/>
                </a:tc>
                <a:tc>
                  <a:txBody>
                    <a:bodyPr/>
                    <a:lstStyle/>
                    <a:p>
                      <a:pPr algn="ctr"/>
                      <a:r>
                        <a:rPr lang="en-US" dirty="0"/>
                        <a:t>Null Hypothesis</a:t>
                      </a:r>
                    </a:p>
                  </a:txBody>
                  <a:tcPr anchor="ctr"/>
                </a:tc>
                <a:tc>
                  <a:txBody>
                    <a:bodyPr/>
                    <a:lstStyle/>
                    <a:p>
                      <a:pPr algn="ctr"/>
                      <a:r>
                        <a:rPr lang="en-US" dirty="0"/>
                        <a:t>Variables</a:t>
                      </a:r>
                    </a:p>
                  </a:txBody>
                  <a:tcPr anchor="ctr"/>
                </a:tc>
                <a:tc>
                  <a:txBody>
                    <a:bodyPr/>
                    <a:lstStyle/>
                    <a:p>
                      <a:pPr algn="ctr"/>
                      <a:r>
                        <a:rPr lang="en-US" dirty="0"/>
                        <a:t>Stats Approach</a:t>
                      </a:r>
                    </a:p>
                  </a:txBody>
                  <a:tcPr anchor="ctr"/>
                </a:tc>
                <a:extLst>
                  <a:ext uri="{0D108BD9-81ED-4DB2-BD59-A6C34878D82A}">
                    <a16:rowId xmlns:a16="http://schemas.microsoft.com/office/drawing/2014/main" xmlns="" val="10000"/>
                  </a:ext>
                </a:extLst>
              </a:tr>
              <a:tr h="39435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What are the relationships between faculty members’ perceptions of the three administrator leadership styles</a:t>
                      </a:r>
                      <a:r>
                        <a:rPr lang="en-US" sz="1800" baseline="0" dirty="0"/>
                        <a:t> (transformational, transactional, passive/avoidant) and faculty members’ job satisfaction?</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a:t>H1</a:t>
                      </a:r>
                      <a:r>
                        <a:rPr lang="en-US" b="1" baseline="-25000" dirty="0"/>
                        <a:t>o</a:t>
                      </a:r>
                      <a:r>
                        <a:rPr lang="en-US" b="1" dirty="0"/>
                        <a:t>: </a:t>
                      </a:r>
                      <a:r>
                        <a:rPr lang="en-US" dirty="0"/>
                        <a:t>None of the three leadership scores</a:t>
                      </a:r>
                      <a:r>
                        <a:rPr lang="en-US" baseline="0" dirty="0"/>
                        <a:t> will be related to any of the</a:t>
                      </a:r>
                      <a:r>
                        <a:rPr lang="en-US" dirty="0"/>
                        <a:t> 10 job satisfaction scores.</a:t>
                      </a:r>
                    </a:p>
                    <a:p>
                      <a:endParaRPr lang="en-US" dirty="0"/>
                    </a:p>
                  </a:txBody>
                  <a:tcPr/>
                </a:tc>
                <a:tc>
                  <a:txBody>
                    <a:bodyPr/>
                    <a:lstStyle/>
                    <a:p>
                      <a:pPr marL="285750" indent="-285750">
                        <a:spcBef>
                          <a:spcPts val="600"/>
                        </a:spcBef>
                        <a:buFont typeface="Wingdings" panose="05000000000000000000" pitchFamily="2" charset="2"/>
                        <a:buChar char="§"/>
                      </a:pPr>
                      <a:r>
                        <a:rPr lang="en-US" dirty="0"/>
                        <a:t>Multifactor Leadership Questionnaire (MLQ)   </a:t>
                      </a:r>
                    </a:p>
                    <a:p>
                      <a:pPr marL="457200" lvl="1" indent="0">
                        <a:spcBef>
                          <a:spcPts val="600"/>
                        </a:spcBef>
                        <a:buFont typeface="Wingdings" panose="05000000000000000000" pitchFamily="2" charset="2"/>
                        <a:buNone/>
                      </a:pPr>
                      <a:r>
                        <a:rPr lang="en-US" sz="1700" dirty="0"/>
                        <a:t>3</a:t>
                      </a:r>
                      <a:r>
                        <a:rPr lang="en-US" sz="1700" baseline="0" dirty="0"/>
                        <a:t> Scale Scores (</a:t>
                      </a:r>
                      <a:r>
                        <a:rPr lang="en-US" sz="1700" dirty="0"/>
                        <a:t>Items 1-45)</a:t>
                      </a:r>
                    </a:p>
                    <a:p>
                      <a:pPr marL="285750" indent="-285750">
                        <a:spcBef>
                          <a:spcPts val="1200"/>
                        </a:spcBef>
                        <a:buFont typeface="Wingdings" panose="05000000000000000000" pitchFamily="2" charset="2"/>
                        <a:buChar char="§"/>
                      </a:pPr>
                      <a:r>
                        <a:rPr lang="en-US" dirty="0"/>
                        <a:t>Job Satisfaction Survey (JSS) </a:t>
                      </a:r>
                    </a:p>
                    <a:p>
                      <a:pPr marL="457200" lvl="1" indent="0">
                        <a:spcBef>
                          <a:spcPts val="600"/>
                        </a:spcBef>
                        <a:buFont typeface="Wingdings" panose="05000000000000000000" pitchFamily="2" charset="2"/>
                        <a:buNone/>
                      </a:pPr>
                      <a:r>
                        <a:rPr lang="en-US" sz="1700" dirty="0"/>
                        <a:t>10 Scale Scores (Items 1-36)</a:t>
                      </a:r>
                    </a:p>
                  </a:txBody>
                  <a:tcPr/>
                </a:tc>
                <a:tc>
                  <a:txBody>
                    <a:bodyPr/>
                    <a:lstStyle/>
                    <a:p>
                      <a:r>
                        <a:rPr lang="en-US" dirty="0"/>
                        <a:t>Pearson Correlation</a:t>
                      </a:r>
                    </a:p>
                  </a:txBody>
                  <a:tcPr/>
                </a:tc>
                <a:extLst>
                  <a:ext uri="{0D108BD9-81ED-4DB2-BD59-A6C34878D82A}">
                    <a16:rowId xmlns:a16="http://schemas.microsoft.com/office/drawing/2014/main" xmlns="" val="10001"/>
                  </a:ext>
                </a:extLst>
              </a:tr>
            </a:tbl>
          </a:graphicData>
        </a:graphic>
      </p:graphicFrame>
      <p:sp>
        <p:nvSpPr>
          <p:cNvPr id="8" name="Slide Number Placeholder 7"/>
          <p:cNvSpPr>
            <a:spLocks noGrp="1"/>
          </p:cNvSpPr>
          <p:nvPr>
            <p:ph type="sldNum" sz="quarter" idx="12"/>
          </p:nvPr>
        </p:nvSpPr>
        <p:spPr/>
        <p:txBody>
          <a:bodyPr/>
          <a:lstStyle/>
          <a:p>
            <a:fld id="{B2D27C40-58A1-4396-9DBE-568FAD6E1527}" type="slidenum">
              <a:rPr lang="en-US" smtClean="0"/>
              <a:t>14</a:t>
            </a:fld>
            <a:endParaRPr lang="en-US" dirty="0"/>
          </a:p>
        </p:txBody>
      </p:sp>
      <p:sp>
        <p:nvSpPr>
          <p:cNvPr id="7"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922269748"/>
      </p:ext>
    </p:extLst>
  </p:cSld>
  <p:clrMapOvr>
    <a:masterClrMapping/>
  </p:clrMapOvr>
  <p:transition xmlns:p14="http://schemas.microsoft.com/office/powerpoint/2010/mai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Size</a:t>
            </a:r>
          </a:p>
        </p:txBody>
      </p:sp>
      <p:sp>
        <p:nvSpPr>
          <p:cNvPr id="3" name="Content Placeholder 2"/>
          <p:cNvSpPr>
            <a:spLocks noGrp="1"/>
          </p:cNvSpPr>
          <p:nvPr>
            <p:ph idx="1"/>
          </p:nvPr>
        </p:nvSpPr>
        <p:spPr>
          <a:xfrm>
            <a:off x="304800" y="1600200"/>
            <a:ext cx="8610600" cy="4953000"/>
          </a:xfrm>
        </p:spPr>
        <p:txBody>
          <a:bodyPr>
            <a:normAutofit/>
          </a:bodyPr>
          <a:lstStyle/>
          <a:p>
            <a:r>
              <a:rPr lang="en-US" dirty="0"/>
              <a:t>Using  G*Power statistical power analysis versus population sampling techniques:</a:t>
            </a:r>
          </a:p>
          <a:p>
            <a:pPr lvl="1">
              <a:buFont typeface="Wingdings" panose="05000000000000000000" pitchFamily="2" charset="2"/>
              <a:buChar char="v"/>
            </a:pPr>
            <a:r>
              <a:rPr lang="en-US" sz="2200" dirty="0"/>
              <a:t>G*Power = quantitative sample calculation ~ 100</a:t>
            </a:r>
          </a:p>
          <a:p>
            <a:pPr lvl="1">
              <a:buFont typeface="Wingdings" panose="05000000000000000000" pitchFamily="2" charset="2"/>
              <a:buChar char="v"/>
            </a:pPr>
            <a:r>
              <a:rPr lang="en-US" sz="2200" dirty="0"/>
              <a:t>Population sampling techniques = sample calculation ~ 400-500</a:t>
            </a:r>
          </a:p>
          <a:p>
            <a:pPr>
              <a:spcBef>
                <a:spcPts val="1200"/>
              </a:spcBef>
            </a:pPr>
            <a:r>
              <a:rPr lang="en-US" dirty="0"/>
              <a:t>Some chairs / committee members really don’t know what is enough in terms of sample size:</a:t>
            </a:r>
          </a:p>
          <a:p>
            <a:pPr lvl="1">
              <a:buFont typeface="Wingdings" panose="05000000000000000000" pitchFamily="2" charset="2"/>
              <a:buChar char="v"/>
            </a:pPr>
            <a:r>
              <a:rPr lang="en-US" sz="2200" dirty="0"/>
              <a:t>Negotiate by referring to external authority (knowledge is power):</a:t>
            </a:r>
          </a:p>
          <a:p>
            <a:pPr lvl="2">
              <a:buFont typeface="Wingdings" panose="05000000000000000000" pitchFamily="2" charset="2"/>
              <a:buChar char="§"/>
            </a:pPr>
            <a:r>
              <a:rPr lang="en-US" sz="2200" dirty="0"/>
              <a:t>G*Power (Faul, Erdfelder, Buchner, &amp; Lang, 2009)</a:t>
            </a:r>
            <a:endParaRPr lang="en-US" sz="2200" baseline="30000" dirty="0"/>
          </a:p>
          <a:p>
            <a:pPr lvl="2">
              <a:buFont typeface="Wingdings" panose="05000000000000000000" pitchFamily="2" charset="2"/>
              <a:buChar char="§"/>
            </a:pPr>
            <a:r>
              <a:rPr lang="en-US" sz="2200" dirty="0"/>
              <a:t>ProQuest Dissertations and Theses: Use ProQuest advanced search techniques to pull 5-10 recent quantitative dissertations from your university department to demonstrate acceptable sample size.</a:t>
            </a:r>
            <a:endParaRPr lang="en-US" sz="2800" dirty="0"/>
          </a:p>
        </p:txBody>
      </p:sp>
      <p:sp>
        <p:nvSpPr>
          <p:cNvPr id="6" name="Slide Number Placeholder 5"/>
          <p:cNvSpPr>
            <a:spLocks noGrp="1"/>
          </p:cNvSpPr>
          <p:nvPr>
            <p:ph type="sldNum" sz="quarter" idx="12"/>
          </p:nvPr>
        </p:nvSpPr>
        <p:spPr/>
        <p:txBody>
          <a:bodyPr/>
          <a:lstStyle/>
          <a:p>
            <a:fld id="{B2D27C40-58A1-4396-9DBE-568FAD6E1527}" type="slidenum">
              <a:rPr lang="en-US" smtClean="0"/>
              <a:t>15</a:t>
            </a:fld>
            <a:endParaRPr lang="en-US" dirty="0"/>
          </a:p>
        </p:txBody>
      </p:sp>
      <p:sp>
        <p:nvSpPr>
          <p:cNvPr id="8" name="Footer Placeholder 4"/>
          <p:cNvSpPr>
            <a:spLocks noGrp="1"/>
          </p:cNvSpPr>
          <p:nvPr>
            <p:ph type="ftr" sz="quarter" idx="11"/>
          </p:nvPr>
        </p:nvSpPr>
        <p:spPr>
          <a:xfrm>
            <a:off x="228600" y="640080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3873593711"/>
      </p:ext>
    </p:extLst>
  </p:cSld>
  <p:clrMapOvr>
    <a:masterClrMapping/>
  </p:clrMapOvr>
  <p:transition xmlns:p14="http://schemas.microsoft.com/office/powerpoint/2010/mai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Size</a:t>
            </a:r>
          </a:p>
        </p:txBody>
      </p:sp>
      <p:sp>
        <p:nvSpPr>
          <p:cNvPr id="3" name="Content Placeholder 2"/>
          <p:cNvSpPr>
            <a:spLocks noGrp="1"/>
          </p:cNvSpPr>
          <p:nvPr>
            <p:ph idx="1"/>
          </p:nvPr>
        </p:nvSpPr>
        <p:spPr>
          <a:xfrm>
            <a:off x="304800" y="1676400"/>
            <a:ext cx="8610600" cy="4953000"/>
          </a:xfrm>
        </p:spPr>
        <p:txBody>
          <a:bodyPr>
            <a:normAutofit/>
          </a:bodyPr>
          <a:lstStyle/>
          <a:p>
            <a:pPr>
              <a:spcBef>
                <a:spcPts val="1200"/>
              </a:spcBef>
            </a:pPr>
            <a:r>
              <a:rPr lang="en-US" dirty="0"/>
              <a:t>Some stakeholders are more available and easier to access than others. For example:</a:t>
            </a:r>
          </a:p>
          <a:p>
            <a:pPr lvl="1">
              <a:spcBef>
                <a:spcPts val="1200"/>
              </a:spcBef>
              <a:buFont typeface="Wingdings" panose="05000000000000000000" pitchFamily="2" charset="2"/>
              <a:buChar char="v"/>
            </a:pPr>
            <a:r>
              <a:rPr lang="en-US" sz="2400" dirty="0"/>
              <a:t>Bateh’s (2013): more faculty members than administrators</a:t>
            </a:r>
          </a:p>
          <a:p>
            <a:pPr lvl="1">
              <a:spcBef>
                <a:spcPts val="1200"/>
              </a:spcBef>
              <a:buFont typeface="Wingdings" panose="05000000000000000000" pitchFamily="2" charset="2"/>
              <a:buChar char="v"/>
            </a:pPr>
            <a:r>
              <a:rPr lang="en-US" sz="2400" dirty="0"/>
              <a:t>In business: easier (individual contributors), harder (CEOs)</a:t>
            </a:r>
          </a:p>
          <a:p>
            <a:pPr>
              <a:spcBef>
                <a:spcPts val="1200"/>
              </a:spcBef>
            </a:pPr>
            <a:r>
              <a:rPr lang="en-US" dirty="0"/>
              <a:t>Use only one stakeholder perspective (with comparison groups such as male/female) and / or one organization.</a:t>
            </a:r>
          </a:p>
          <a:p>
            <a:pPr>
              <a:spcBef>
                <a:spcPts val="1200"/>
              </a:spcBef>
            </a:pPr>
            <a:r>
              <a:rPr lang="en-US" dirty="0"/>
              <a:t>Consider community sample or other readily available sample.</a:t>
            </a:r>
          </a:p>
          <a:p>
            <a:pPr>
              <a:spcBef>
                <a:spcPts val="1200"/>
              </a:spcBef>
            </a:pPr>
            <a:r>
              <a:rPr lang="en-US" dirty="0"/>
              <a:t>Consider an archival dataset and build a study around it.</a:t>
            </a:r>
          </a:p>
        </p:txBody>
      </p:sp>
      <p:sp>
        <p:nvSpPr>
          <p:cNvPr id="6" name="Slide Number Placeholder 5"/>
          <p:cNvSpPr>
            <a:spLocks noGrp="1"/>
          </p:cNvSpPr>
          <p:nvPr>
            <p:ph type="sldNum" sz="quarter" idx="12"/>
          </p:nvPr>
        </p:nvSpPr>
        <p:spPr/>
        <p:txBody>
          <a:bodyPr/>
          <a:lstStyle/>
          <a:p>
            <a:fld id="{B2D27C40-58A1-4396-9DBE-568FAD6E1527}" type="slidenum">
              <a:rPr lang="en-US" smtClean="0"/>
              <a:t>16</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2305221023"/>
      </p:ext>
    </p:extLst>
  </p:cSld>
  <p:clrMapOvr>
    <a:masterClrMapping/>
  </p:clrMapOvr>
  <p:transition xmlns:p14="http://schemas.microsoft.com/office/powerpoint/2010/mai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Institutional Review Boards (IRB)</a:t>
            </a:r>
          </a:p>
        </p:txBody>
      </p:sp>
      <p:sp>
        <p:nvSpPr>
          <p:cNvPr id="3" name="Content Placeholder 2"/>
          <p:cNvSpPr>
            <a:spLocks noGrp="1"/>
          </p:cNvSpPr>
          <p:nvPr>
            <p:ph idx="1"/>
          </p:nvPr>
        </p:nvSpPr>
        <p:spPr>
          <a:xfrm>
            <a:off x="304800" y="1600200"/>
            <a:ext cx="8610600" cy="4525963"/>
          </a:xfrm>
        </p:spPr>
        <p:txBody>
          <a:bodyPr>
            <a:normAutofit lnSpcReduction="10000"/>
          </a:bodyPr>
          <a:lstStyle/>
          <a:p>
            <a:pPr>
              <a:spcBef>
                <a:spcPts val="1200"/>
              </a:spcBef>
            </a:pPr>
            <a:r>
              <a:rPr lang="en-US" dirty="0"/>
              <a:t>Avoid delays from using protected vulnerable populations (i.e., children, prisoners, individuals with disabilities).</a:t>
            </a:r>
          </a:p>
          <a:p>
            <a:pPr>
              <a:spcBef>
                <a:spcPts val="1200"/>
              </a:spcBef>
            </a:pPr>
            <a:r>
              <a:rPr lang="en-US" dirty="0"/>
              <a:t>Three types of IRB review:</a:t>
            </a:r>
          </a:p>
          <a:p>
            <a:pPr lvl="1">
              <a:buFont typeface="Wingdings" panose="05000000000000000000" pitchFamily="2" charset="2"/>
              <a:buChar char="v"/>
            </a:pPr>
            <a:r>
              <a:rPr lang="en-US" sz="2200" b="1" dirty="0">
                <a:solidFill>
                  <a:schemeClr val="accent1"/>
                </a:solidFill>
              </a:rPr>
              <a:t>Exempt: </a:t>
            </a:r>
            <a:r>
              <a:rPr lang="en-US" sz="2200" dirty="0"/>
              <a:t>study considered </a:t>
            </a:r>
            <a:r>
              <a:rPr lang="en-US" sz="2200" b="1" dirty="0"/>
              <a:t>low-risk </a:t>
            </a:r>
            <a:r>
              <a:rPr lang="en-US" sz="2200" dirty="0"/>
              <a:t>with limited involvement of human subjects (generally only one IRB member conducts the review, sometimes in consultation with others).</a:t>
            </a:r>
          </a:p>
          <a:p>
            <a:pPr lvl="1">
              <a:buFont typeface="Wingdings" panose="05000000000000000000" pitchFamily="2" charset="2"/>
              <a:buChar char="v"/>
            </a:pPr>
            <a:r>
              <a:rPr lang="en-US" sz="2200" b="1" dirty="0">
                <a:solidFill>
                  <a:schemeClr val="accent1"/>
                </a:solidFill>
              </a:rPr>
              <a:t>Expedited: </a:t>
            </a:r>
            <a:r>
              <a:rPr lang="en-US" sz="2200" dirty="0"/>
              <a:t>study involves </a:t>
            </a:r>
            <a:r>
              <a:rPr lang="en-US" sz="2200" b="1" dirty="0"/>
              <a:t>minimal risk</a:t>
            </a:r>
            <a:r>
              <a:rPr lang="en-US" sz="2200" dirty="0"/>
              <a:t>, no sensitive populations or topics, includes appropriate informed consent (generally, the IRB  chair conducts the review and one or more reviewers).</a:t>
            </a:r>
          </a:p>
          <a:p>
            <a:pPr lvl="1">
              <a:buFont typeface="Wingdings" panose="05000000000000000000" pitchFamily="2" charset="2"/>
              <a:buChar char="v"/>
            </a:pPr>
            <a:r>
              <a:rPr lang="en-US" sz="2200" b="1" dirty="0">
                <a:solidFill>
                  <a:schemeClr val="accent1"/>
                </a:solidFill>
              </a:rPr>
              <a:t>Full board review: </a:t>
            </a:r>
            <a:r>
              <a:rPr lang="en-US" sz="2200" dirty="0"/>
              <a:t>study involves </a:t>
            </a:r>
            <a:r>
              <a:rPr lang="en-US" sz="2200" b="1" dirty="0"/>
              <a:t>more than minimal risk </a:t>
            </a:r>
            <a:r>
              <a:rPr lang="en-US" sz="2200" dirty="0"/>
              <a:t>or involves protected vulnerable populations.</a:t>
            </a:r>
          </a:p>
          <a:p>
            <a:pPr>
              <a:spcBef>
                <a:spcPts val="1200"/>
              </a:spcBef>
            </a:pPr>
            <a:r>
              <a:rPr lang="en-US" dirty="0"/>
              <a:t>An “exempt” study could save months of time and tuition!</a:t>
            </a:r>
          </a:p>
        </p:txBody>
      </p:sp>
      <p:sp>
        <p:nvSpPr>
          <p:cNvPr id="6" name="Slide Number Placeholder 5"/>
          <p:cNvSpPr>
            <a:spLocks noGrp="1"/>
          </p:cNvSpPr>
          <p:nvPr>
            <p:ph type="sldNum" sz="quarter" idx="12"/>
          </p:nvPr>
        </p:nvSpPr>
        <p:spPr/>
        <p:txBody>
          <a:bodyPr/>
          <a:lstStyle/>
          <a:p>
            <a:fld id="{B2D27C40-58A1-4396-9DBE-568FAD6E1527}" type="slidenum">
              <a:rPr lang="en-US" smtClean="0"/>
              <a:t>17</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1426339650"/>
      </p:ext>
    </p:extLst>
  </p:cSld>
  <p:clrMapOvr>
    <a:masterClrMapping/>
  </p:clrMapOvr>
  <p:transition xmlns:p14="http://schemas.microsoft.com/office/powerpoint/2010/mai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Institutional Review Boards (cont.)</a:t>
            </a:r>
          </a:p>
        </p:txBody>
      </p:sp>
      <p:sp>
        <p:nvSpPr>
          <p:cNvPr id="3" name="Content Placeholder 2"/>
          <p:cNvSpPr>
            <a:spLocks noGrp="1"/>
          </p:cNvSpPr>
          <p:nvPr>
            <p:ph idx="1"/>
          </p:nvPr>
        </p:nvSpPr>
        <p:spPr>
          <a:xfrm>
            <a:off x="457200" y="1600200"/>
            <a:ext cx="8458200" cy="4648200"/>
          </a:xfrm>
        </p:spPr>
        <p:txBody>
          <a:bodyPr>
            <a:normAutofit/>
          </a:bodyPr>
          <a:lstStyle/>
          <a:p>
            <a:r>
              <a:rPr lang="en-US" dirty="0"/>
              <a:t>Generally, avoid involving children as participants:</a:t>
            </a:r>
          </a:p>
          <a:p>
            <a:pPr lvl="1">
              <a:spcBef>
                <a:spcPts val="600"/>
              </a:spcBef>
              <a:buFont typeface="Wingdings" panose="05000000000000000000" pitchFamily="2" charset="2"/>
              <a:buChar char="v"/>
            </a:pPr>
            <a:r>
              <a:rPr lang="en-US" sz="2200" dirty="0"/>
              <a:t>Greater IRB scrutiny.</a:t>
            </a:r>
          </a:p>
          <a:p>
            <a:pPr lvl="1">
              <a:spcBef>
                <a:spcPts val="600"/>
              </a:spcBef>
              <a:buFont typeface="Wingdings" panose="05000000000000000000" pitchFamily="2" charset="2"/>
              <a:buChar char="v"/>
            </a:pPr>
            <a:r>
              <a:rPr lang="en-US" sz="2200" dirty="0"/>
              <a:t>Parental permission forms needed.</a:t>
            </a:r>
          </a:p>
          <a:p>
            <a:pPr lvl="1">
              <a:spcBef>
                <a:spcPts val="600"/>
              </a:spcBef>
              <a:buFont typeface="Wingdings" panose="05000000000000000000" pitchFamily="2" charset="2"/>
              <a:buChar char="v"/>
            </a:pPr>
            <a:r>
              <a:rPr lang="en-US" sz="2200" dirty="0"/>
              <a:t>Child assent forms needed (agreeing to participate).</a:t>
            </a:r>
          </a:p>
          <a:p>
            <a:pPr lvl="1">
              <a:spcBef>
                <a:spcPts val="600"/>
              </a:spcBef>
              <a:buFont typeface="Wingdings" panose="05000000000000000000" pitchFamily="2" charset="2"/>
              <a:buChar char="v"/>
            </a:pPr>
            <a:r>
              <a:rPr lang="en-US" sz="2200" dirty="0"/>
              <a:t>Additional IRB review (i.e., school district’s IRB), which may differ / conflict with university’s IRB.</a:t>
            </a:r>
          </a:p>
          <a:p>
            <a:pPr>
              <a:spcBef>
                <a:spcPts val="1200"/>
              </a:spcBef>
            </a:pPr>
            <a:r>
              <a:rPr lang="en-US" dirty="0"/>
              <a:t>Using one stakeholder group often avoids some IRB confidentiality issues (e.g., 360-degree feedback).</a:t>
            </a:r>
          </a:p>
          <a:p>
            <a:pPr>
              <a:spcBef>
                <a:spcPts val="1200"/>
              </a:spcBef>
            </a:pPr>
            <a:r>
              <a:rPr lang="en-US" dirty="0"/>
              <a:t>Use university’s consent form template.</a:t>
            </a:r>
          </a:p>
          <a:p>
            <a:endParaRPr lang="en-US" b="1" dirty="0"/>
          </a:p>
        </p:txBody>
      </p:sp>
      <p:sp>
        <p:nvSpPr>
          <p:cNvPr id="6" name="Slide Number Placeholder 5"/>
          <p:cNvSpPr>
            <a:spLocks noGrp="1"/>
          </p:cNvSpPr>
          <p:nvPr>
            <p:ph type="sldNum" sz="quarter" idx="12"/>
          </p:nvPr>
        </p:nvSpPr>
        <p:spPr/>
        <p:txBody>
          <a:bodyPr/>
          <a:lstStyle/>
          <a:p>
            <a:fld id="{B2D27C40-58A1-4396-9DBE-568FAD6E1527}" type="slidenum">
              <a:rPr lang="en-US" smtClean="0"/>
              <a:t>18</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3894976256"/>
      </p:ext>
    </p:extLst>
  </p:cSld>
  <p:clrMapOvr>
    <a:masterClrMapping/>
  </p:clrMapOvr>
  <p:transition xmlns:p14="http://schemas.microsoft.com/office/powerpoint/2010/mai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Instrumentation</a:t>
            </a:r>
          </a:p>
        </p:txBody>
      </p:sp>
      <p:sp>
        <p:nvSpPr>
          <p:cNvPr id="3" name="Content Placeholder 2"/>
          <p:cNvSpPr>
            <a:spLocks noGrp="1"/>
          </p:cNvSpPr>
          <p:nvPr>
            <p:ph idx="1"/>
          </p:nvPr>
        </p:nvSpPr>
        <p:spPr>
          <a:xfrm>
            <a:off x="457200" y="1600200"/>
            <a:ext cx="8229600" cy="4756150"/>
          </a:xfrm>
        </p:spPr>
        <p:txBody>
          <a:bodyPr>
            <a:normAutofit/>
          </a:bodyPr>
          <a:lstStyle/>
          <a:p>
            <a:pPr>
              <a:lnSpc>
                <a:spcPct val="110000"/>
              </a:lnSpc>
              <a:spcBef>
                <a:spcPts val="0"/>
              </a:spcBef>
            </a:pPr>
            <a:r>
              <a:rPr lang="en-US" dirty="0"/>
              <a:t>Use published instruments with good validity and reliability to avoid pilot study and development time.  </a:t>
            </a:r>
          </a:p>
          <a:p>
            <a:pPr>
              <a:lnSpc>
                <a:spcPct val="110000"/>
              </a:lnSpc>
              <a:spcBef>
                <a:spcPts val="0"/>
              </a:spcBef>
            </a:pPr>
            <a:r>
              <a:rPr lang="en-US" dirty="0"/>
              <a:t>International Personality Item Pool (</a:t>
            </a:r>
            <a:r>
              <a:rPr lang="en-US" dirty="0">
                <a:hlinkClick r:id="rId2"/>
              </a:rPr>
              <a:t>www.ipip.ori.org</a:t>
            </a:r>
            <a:r>
              <a:rPr lang="en-US" dirty="0"/>
              <a:t>) contains 463 free valid and reliable scales. </a:t>
            </a:r>
          </a:p>
          <a:p>
            <a:pPr>
              <a:lnSpc>
                <a:spcPct val="110000"/>
              </a:lnSpc>
              <a:spcBef>
                <a:spcPts val="0"/>
              </a:spcBef>
            </a:pPr>
            <a:r>
              <a:rPr lang="en-US" dirty="0"/>
              <a:t>Mental Measurements Yearbook with Tests in Print</a:t>
            </a:r>
          </a:p>
          <a:p>
            <a:pPr>
              <a:lnSpc>
                <a:spcPct val="110000"/>
              </a:lnSpc>
              <a:spcBef>
                <a:spcPts val="0"/>
              </a:spcBef>
            </a:pPr>
            <a:r>
              <a:rPr lang="en-US" dirty="0"/>
              <a:t>Ideas for identifying/locating instruments:</a:t>
            </a:r>
          </a:p>
          <a:p>
            <a:pPr lvl="1">
              <a:lnSpc>
                <a:spcPct val="110000"/>
              </a:lnSpc>
              <a:spcBef>
                <a:spcPts val="0"/>
              </a:spcBef>
              <a:buFont typeface="Wingdings" panose="05000000000000000000" pitchFamily="2" charset="2"/>
              <a:buChar char="v"/>
            </a:pPr>
            <a:r>
              <a:rPr lang="en-US" sz="2200" dirty="0"/>
              <a:t>Search ProQuest Dissertations and Theses for similar studies that measured your constructs/variables.</a:t>
            </a:r>
          </a:p>
          <a:p>
            <a:pPr lvl="1">
              <a:lnSpc>
                <a:spcPct val="110000"/>
              </a:lnSpc>
              <a:spcBef>
                <a:spcPts val="0"/>
              </a:spcBef>
              <a:buFont typeface="Wingdings" panose="05000000000000000000" pitchFamily="2" charset="2"/>
              <a:buChar char="v"/>
            </a:pPr>
            <a:r>
              <a:rPr lang="en-US" sz="2200" dirty="0"/>
              <a:t>Consult with your university reference librarian.</a:t>
            </a:r>
          </a:p>
          <a:p>
            <a:pPr>
              <a:lnSpc>
                <a:spcPct val="110000"/>
              </a:lnSpc>
              <a:spcBef>
                <a:spcPts val="0"/>
              </a:spcBef>
            </a:pPr>
            <a:r>
              <a:rPr lang="en-US" dirty="0"/>
              <a:t>Don’t fatigue respondents with too many tests or survey items (aim for 10-15 minutes to complete).</a:t>
            </a:r>
          </a:p>
        </p:txBody>
      </p:sp>
      <p:sp>
        <p:nvSpPr>
          <p:cNvPr id="6" name="Slide Number Placeholder 5"/>
          <p:cNvSpPr>
            <a:spLocks noGrp="1"/>
          </p:cNvSpPr>
          <p:nvPr>
            <p:ph type="sldNum" sz="quarter" idx="12"/>
          </p:nvPr>
        </p:nvSpPr>
        <p:spPr/>
        <p:txBody>
          <a:bodyPr/>
          <a:lstStyle/>
          <a:p>
            <a:fld id="{B2D27C40-58A1-4396-9DBE-568FAD6E1527}" type="slidenum">
              <a:rPr lang="en-US" smtClean="0"/>
              <a:t>19</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3142880590"/>
      </p:ext>
    </p:extLst>
  </p:cSld>
  <p:clrMapOvr>
    <a:masterClrMapping/>
  </p:clrMapOvr>
  <p:transition xmlns:p14="http://schemas.microsoft.com/office/powerpoint/2010/mai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Overview</a:t>
            </a:r>
          </a:p>
        </p:txBody>
      </p:sp>
      <p:sp>
        <p:nvSpPr>
          <p:cNvPr id="3" name="Content Placeholder 2"/>
          <p:cNvSpPr>
            <a:spLocks noGrp="1"/>
          </p:cNvSpPr>
          <p:nvPr>
            <p:ph idx="1"/>
          </p:nvPr>
        </p:nvSpPr>
        <p:spPr>
          <a:xfrm>
            <a:off x="457200" y="1600200"/>
            <a:ext cx="8229600" cy="4724400"/>
          </a:xfrm>
        </p:spPr>
        <p:txBody>
          <a:bodyPr>
            <a:noAutofit/>
          </a:bodyPr>
          <a:lstStyle/>
          <a:p>
            <a:r>
              <a:rPr lang="en-US" dirty="0"/>
              <a:t>Introduction</a:t>
            </a:r>
          </a:p>
          <a:p>
            <a:pPr>
              <a:spcBef>
                <a:spcPts val="400"/>
              </a:spcBef>
            </a:pPr>
            <a:r>
              <a:rPr lang="en-US" dirty="0"/>
              <a:t>Topic Selection</a:t>
            </a:r>
          </a:p>
          <a:p>
            <a:pPr>
              <a:spcBef>
                <a:spcPts val="400"/>
              </a:spcBef>
            </a:pPr>
            <a:r>
              <a:rPr lang="en-US" dirty="0"/>
              <a:t>Research Design</a:t>
            </a:r>
          </a:p>
          <a:p>
            <a:pPr>
              <a:spcBef>
                <a:spcPts val="400"/>
              </a:spcBef>
            </a:pPr>
            <a:r>
              <a:rPr lang="en-US" dirty="0"/>
              <a:t>Sample Size</a:t>
            </a:r>
          </a:p>
          <a:p>
            <a:pPr>
              <a:spcBef>
                <a:spcPts val="400"/>
              </a:spcBef>
            </a:pPr>
            <a:r>
              <a:rPr lang="en-US" dirty="0"/>
              <a:t>Institutional Review Boards (IRB)</a:t>
            </a:r>
          </a:p>
          <a:p>
            <a:pPr>
              <a:spcBef>
                <a:spcPts val="400"/>
              </a:spcBef>
            </a:pPr>
            <a:r>
              <a:rPr lang="en-US" dirty="0"/>
              <a:t>Instrumentation</a:t>
            </a:r>
          </a:p>
          <a:p>
            <a:pPr>
              <a:spcBef>
                <a:spcPts val="400"/>
              </a:spcBef>
            </a:pPr>
            <a:r>
              <a:rPr lang="en-US" dirty="0"/>
              <a:t>Data Collection</a:t>
            </a:r>
          </a:p>
          <a:p>
            <a:pPr>
              <a:spcBef>
                <a:spcPts val="400"/>
              </a:spcBef>
            </a:pPr>
            <a:r>
              <a:rPr lang="en-US" dirty="0"/>
              <a:t>Data Analysis</a:t>
            </a:r>
          </a:p>
          <a:p>
            <a:pPr>
              <a:spcBef>
                <a:spcPts val="400"/>
              </a:spcBef>
            </a:pPr>
            <a:r>
              <a:rPr lang="en-US" dirty="0"/>
              <a:t>Negotiating with Your Committee</a:t>
            </a:r>
          </a:p>
          <a:p>
            <a:pPr>
              <a:spcBef>
                <a:spcPts val="400"/>
              </a:spcBef>
            </a:pPr>
            <a:r>
              <a:rPr lang="en-US" dirty="0"/>
              <a:t>Other Landmines Confronted Over the Years</a:t>
            </a:r>
          </a:p>
          <a:p>
            <a:pPr>
              <a:spcBef>
                <a:spcPts val="400"/>
              </a:spcBef>
            </a:pPr>
            <a:r>
              <a:rPr lang="en-US" dirty="0"/>
              <a:t>Good Books and Resources</a:t>
            </a:r>
          </a:p>
        </p:txBody>
      </p:sp>
      <p:sp>
        <p:nvSpPr>
          <p:cNvPr id="6" name="Slide Number Placeholder 5"/>
          <p:cNvSpPr>
            <a:spLocks noGrp="1"/>
          </p:cNvSpPr>
          <p:nvPr>
            <p:ph type="sldNum" sz="quarter" idx="12"/>
          </p:nvPr>
        </p:nvSpPr>
        <p:spPr/>
        <p:txBody>
          <a:bodyPr/>
          <a:lstStyle/>
          <a:p>
            <a:fld id="{B2D27C40-58A1-4396-9DBE-568FAD6E1527}" type="slidenum">
              <a:rPr lang="en-US" smtClean="0"/>
              <a:t>2</a:t>
            </a:fld>
            <a:endParaRPr lang="en-US" dirty="0"/>
          </a:p>
        </p:txBody>
      </p:sp>
      <p:sp>
        <p:nvSpPr>
          <p:cNvPr id="7"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1139710914"/>
      </p:ext>
    </p:extLst>
  </p:cSld>
  <p:clrMapOvr>
    <a:masterClrMapping/>
  </p:clrMapOvr>
  <p:transition xmlns:p14="http://schemas.microsoft.com/office/powerpoint/2010/mai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a:t>
            </a:r>
          </a:p>
        </p:txBody>
      </p:sp>
      <p:sp>
        <p:nvSpPr>
          <p:cNvPr id="3" name="Content Placeholder 2"/>
          <p:cNvSpPr>
            <a:spLocks noGrp="1"/>
          </p:cNvSpPr>
          <p:nvPr>
            <p:ph idx="1"/>
          </p:nvPr>
        </p:nvSpPr>
        <p:spPr>
          <a:xfrm>
            <a:off x="457200" y="1600200"/>
            <a:ext cx="8534400" cy="4953000"/>
          </a:xfrm>
        </p:spPr>
        <p:txBody>
          <a:bodyPr>
            <a:normAutofit fontScale="92500"/>
          </a:bodyPr>
          <a:lstStyle/>
          <a:p>
            <a:r>
              <a:rPr lang="en-US" sz="2600" dirty="0"/>
              <a:t>Consider gathering surveys the “old school method” of going where lots of suitable people are located and feed them!</a:t>
            </a:r>
          </a:p>
          <a:p>
            <a:pPr lvl="1">
              <a:buFont typeface="Wingdings" panose="05000000000000000000" pitchFamily="2" charset="2"/>
              <a:buChar char="v"/>
            </a:pPr>
            <a:r>
              <a:rPr lang="en-US" sz="2200" dirty="0"/>
              <a:t>Employee break rooms / Staff meetings</a:t>
            </a:r>
          </a:p>
          <a:p>
            <a:pPr lvl="1">
              <a:buFont typeface="Wingdings" panose="05000000000000000000" pitchFamily="2" charset="2"/>
              <a:buChar char="v"/>
            </a:pPr>
            <a:r>
              <a:rPr lang="en-US" sz="2200" dirty="0"/>
              <a:t>Professional conferences</a:t>
            </a:r>
          </a:p>
          <a:p>
            <a:pPr lvl="1">
              <a:buFont typeface="Wingdings" panose="05000000000000000000" pitchFamily="2" charset="2"/>
              <a:buChar char="v"/>
            </a:pPr>
            <a:r>
              <a:rPr lang="en-US" sz="2200" dirty="0"/>
              <a:t>Civic groups / places of worship</a:t>
            </a:r>
          </a:p>
          <a:p>
            <a:pPr>
              <a:spcBef>
                <a:spcPts val="600"/>
              </a:spcBef>
            </a:pPr>
            <a:r>
              <a:rPr lang="en-US" sz="2600" dirty="0"/>
              <a:t>Consider professional membership email lists.</a:t>
            </a:r>
          </a:p>
          <a:p>
            <a:pPr>
              <a:spcBef>
                <a:spcPts val="600"/>
              </a:spcBef>
            </a:pPr>
            <a:r>
              <a:rPr lang="en-US" sz="2600" dirty="0"/>
              <a:t>Consider using a LinkedIn group as your data pool to complete the survey (e.g., project managers’ group = 800K+ members).</a:t>
            </a:r>
          </a:p>
          <a:p>
            <a:pPr>
              <a:spcBef>
                <a:spcPts val="600"/>
              </a:spcBef>
            </a:pPr>
            <a:r>
              <a:rPr lang="en-US" sz="2600" dirty="0"/>
              <a:t>Avoid postal / paper mailed surveys at all costs!</a:t>
            </a:r>
          </a:p>
          <a:p>
            <a:pPr lvl="1">
              <a:buFont typeface="Wingdings" panose="05000000000000000000" pitchFamily="2" charset="2"/>
              <a:buChar char="v"/>
            </a:pPr>
            <a:r>
              <a:rPr lang="en-US" sz="2200" dirty="0"/>
              <a:t>Expensive for copying forms and postage</a:t>
            </a:r>
          </a:p>
          <a:p>
            <a:pPr lvl="1">
              <a:buFont typeface="Wingdings" panose="05000000000000000000" pitchFamily="2" charset="2"/>
              <a:buChar char="v"/>
            </a:pPr>
            <a:r>
              <a:rPr lang="en-US" sz="2200" dirty="0"/>
              <a:t>Most people don’t complete them</a:t>
            </a:r>
          </a:p>
          <a:p>
            <a:pPr lvl="1">
              <a:buFont typeface="Wingdings" panose="05000000000000000000" pitchFamily="2" charset="2"/>
              <a:buChar char="v"/>
            </a:pPr>
            <a:r>
              <a:rPr lang="en-US" sz="2200" dirty="0"/>
              <a:t>Long time / low yield</a:t>
            </a:r>
          </a:p>
        </p:txBody>
      </p:sp>
      <p:sp>
        <p:nvSpPr>
          <p:cNvPr id="6" name="Slide Number Placeholder 5"/>
          <p:cNvSpPr>
            <a:spLocks noGrp="1"/>
          </p:cNvSpPr>
          <p:nvPr>
            <p:ph type="sldNum" sz="quarter" idx="12"/>
          </p:nvPr>
        </p:nvSpPr>
        <p:spPr/>
        <p:txBody>
          <a:bodyPr/>
          <a:lstStyle/>
          <a:p>
            <a:fld id="{B2D27C40-58A1-4396-9DBE-568FAD6E1527}" type="slidenum">
              <a:rPr lang="en-US" smtClean="0"/>
              <a:t>20</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1402274872"/>
      </p:ext>
    </p:extLst>
  </p:cSld>
  <p:clrMapOvr>
    <a:masterClrMapping/>
  </p:clrMapOvr>
  <p:transition xmlns:p14="http://schemas.microsoft.com/office/powerpoint/2010/mai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a:t>
            </a:r>
          </a:p>
        </p:txBody>
      </p:sp>
      <p:sp>
        <p:nvSpPr>
          <p:cNvPr id="3" name="Content Placeholder 2"/>
          <p:cNvSpPr>
            <a:spLocks noGrp="1"/>
          </p:cNvSpPr>
          <p:nvPr>
            <p:ph idx="1"/>
          </p:nvPr>
        </p:nvSpPr>
        <p:spPr/>
        <p:txBody>
          <a:bodyPr/>
          <a:lstStyle/>
          <a:p>
            <a:r>
              <a:rPr lang="en-US" dirty="0"/>
              <a:t>Only use stats you have been formally taught.</a:t>
            </a:r>
          </a:p>
          <a:p>
            <a:pPr lvl="1">
              <a:buFont typeface="Wingdings" panose="05000000000000000000" pitchFamily="2" charset="2"/>
              <a:buChar char="v"/>
            </a:pPr>
            <a:r>
              <a:rPr lang="en-US" sz="2200" dirty="0"/>
              <a:t>If you don’t know the stats, often the dissertation committee chair/members (or other reviewers) won’t know them either!</a:t>
            </a:r>
          </a:p>
          <a:p>
            <a:pPr>
              <a:spcBef>
                <a:spcPts val="1200"/>
              </a:spcBef>
            </a:pPr>
            <a:r>
              <a:rPr lang="en-US" dirty="0"/>
              <a:t>Use sources/tests your university typically uses.</a:t>
            </a:r>
          </a:p>
          <a:p>
            <a:pPr lvl="1">
              <a:buFont typeface="Wingdings" panose="05000000000000000000" pitchFamily="2" charset="2"/>
              <a:buChar char="v"/>
            </a:pPr>
            <a:r>
              <a:rPr lang="en-US" sz="2200" dirty="0"/>
              <a:t>Usually correlation and multiple regression methods are used.</a:t>
            </a:r>
          </a:p>
          <a:p>
            <a:pPr lvl="1">
              <a:buFont typeface="Wingdings" panose="05000000000000000000" pitchFamily="2" charset="2"/>
              <a:buChar char="v"/>
            </a:pPr>
            <a:r>
              <a:rPr lang="en-US" sz="2200" dirty="0"/>
              <a:t>Use point-biserial correlation coefficient instead of </a:t>
            </a:r>
            <a:r>
              <a:rPr lang="en-US" sz="2200" i="1" dirty="0"/>
              <a:t>t</a:t>
            </a:r>
            <a:r>
              <a:rPr lang="en-US" sz="2200" dirty="0"/>
              <a:t> tests (same result but less typing.  Also includes the effect size).</a:t>
            </a:r>
          </a:p>
          <a:p>
            <a:pPr>
              <a:spcBef>
                <a:spcPts val="1200"/>
              </a:spcBef>
            </a:pPr>
            <a:r>
              <a:rPr lang="en-US" dirty="0"/>
              <a:t>“Relationship hypotheses” versus “differences hypotheses.”</a:t>
            </a:r>
          </a:p>
          <a:p>
            <a:pPr>
              <a:spcBef>
                <a:spcPts val="1200"/>
              </a:spcBef>
            </a:pPr>
            <a:r>
              <a:rPr lang="en-US" dirty="0"/>
              <a:t>Consider statistician fees versus extra semesters of tuition.</a:t>
            </a:r>
          </a:p>
          <a:p>
            <a:pPr>
              <a:spcBef>
                <a:spcPts val="1200"/>
              </a:spcBef>
            </a:pPr>
            <a:r>
              <a:rPr lang="en-US" dirty="0"/>
              <a:t>Delegate tasks where possible.</a:t>
            </a:r>
          </a:p>
        </p:txBody>
      </p:sp>
      <p:sp>
        <p:nvSpPr>
          <p:cNvPr id="6" name="Slide Number Placeholder 5"/>
          <p:cNvSpPr>
            <a:spLocks noGrp="1"/>
          </p:cNvSpPr>
          <p:nvPr>
            <p:ph type="sldNum" sz="quarter" idx="12"/>
          </p:nvPr>
        </p:nvSpPr>
        <p:spPr/>
        <p:txBody>
          <a:bodyPr/>
          <a:lstStyle/>
          <a:p>
            <a:fld id="{B2D27C40-58A1-4396-9DBE-568FAD6E1527}" type="slidenum">
              <a:rPr lang="en-US" smtClean="0"/>
              <a:t>21</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2868088868"/>
      </p:ext>
    </p:extLst>
  </p:cSld>
  <p:clrMapOvr>
    <a:masterClrMapping/>
  </p:clrMapOvr>
  <p:transition xmlns:p14="http://schemas.microsoft.com/office/powerpoint/2010/main" spd="med">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Negotiating with Your Committee</a:t>
            </a:r>
          </a:p>
        </p:txBody>
      </p:sp>
      <p:sp>
        <p:nvSpPr>
          <p:cNvPr id="3" name="Content Placeholder 2"/>
          <p:cNvSpPr>
            <a:spLocks noGrp="1"/>
          </p:cNvSpPr>
          <p:nvPr>
            <p:ph idx="1"/>
          </p:nvPr>
        </p:nvSpPr>
        <p:spPr>
          <a:xfrm>
            <a:off x="457200" y="1600200"/>
            <a:ext cx="8229600" cy="4495799"/>
          </a:xfrm>
        </p:spPr>
        <p:txBody>
          <a:bodyPr>
            <a:normAutofit/>
          </a:bodyPr>
          <a:lstStyle/>
          <a:p>
            <a:pPr>
              <a:spcBef>
                <a:spcPts val="1200"/>
              </a:spcBef>
            </a:pPr>
            <a:r>
              <a:rPr lang="en-US" dirty="0"/>
              <a:t>Knowledge is power: Negotiate by referring to external authority when negotiating any dissertation size issue:</a:t>
            </a:r>
          </a:p>
          <a:p>
            <a:pPr lvl="1">
              <a:spcBef>
                <a:spcPts val="1200"/>
              </a:spcBef>
              <a:buFont typeface="Wingdings" panose="05000000000000000000" pitchFamily="2" charset="2"/>
              <a:buChar char="v"/>
            </a:pPr>
            <a:r>
              <a:rPr lang="en-US" sz="2200" dirty="0"/>
              <a:t>Sample size</a:t>
            </a:r>
          </a:p>
          <a:p>
            <a:pPr lvl="1">
              <a:spcBef>
                <a:spcPts val="1200"/>
              </a:spcBef>
              <a:buFont typeface="Wingdings" panose="05000000000000000000" pitchFamily="2" charset="2"/>
              <a:buChar char="v"/>
            </a:pPr>
            <a:r>
              <a:rPr lang="en-US" sz="2200" dirty="0"/>
              <a:t># IVs and DVs</a:t>
            </a:r>
          </a:p>
          <a:p>
            <a:pPr lvl="1">
              <a:spcBef>
                <a:spcPts val="1200"/>
              </a:spcBef>
              <a:buFont typeface="Wingdings" panose="05000000000000000000" pitchFamily="2" charset="2"/>
              <a:buChar char="v"/>
            </a:pPr>
            <a:r>
              <a:rPr lang="en-US" sz="2200" dirty="0"/>
              <a:t>Research questions and hypotheses</a:t>
            </a:r>
          </a:p>
          <a:p>
            <a:pPr lvl="1">
              <a:spcBef>
                <a:spcPts val="1200"/>
              </a:spcBef>
              <a:buFont typeface="Wingdings" panose="05000000000000000000" pitchFamily="2" charset="2"/>
              <a:buChar char="v"/>
            </a:pPr>
            <a:r>
              <a:rPr lang="en-US" sz="2200" dirty="0"/>
              <a:t>Number of references</a:t>
            </a:r>
          </a:p>
          <a:p>
            <a:pPr>
              <a:spcBef>
                <a:spcPts val="1800"/>
              </a:spcBef>
              <a:buFont typeface="Wingdings" panose="05000000000000000000" pitchFamily="2" charset="2"/>
              <a:buChar char="v"/>
            </a:pPr>
            <a:r>
              <a:rPr lang="en-US" dirty="0"/>
              <a:t>Reality testing by using ProQuest Dissertations and Theses database for other graduates from your program. </a:t>
            </a:r>
            <a:endParaRPr lang="en-US" b="1" dirty="0"/>
          </a:p>
          <a:p>
            <a:endParaRPr lang="en-US" dirty="0"/>
          </a:p>
        </p:txBody>
      </p:sp>
      <p:sp>
        <p:nvSpPr>
          <p:cNvPr id="6" name="Slide Number Placeholder 5"/>
          <p:cNvSpPr>
            <a:spLocks noGrp="1"/>
          </p:cNvSpPr>
          <p:nvPr>
            <p:ph type="sldNum" sz="quarter" idx="12"/>
          </p:nvPr>
        </p:nvSpPr>
        <p:spPr/>
        <p:txBody>
          <a:bodyPr/>
          <a:lstStyle/>
          <a:p>
            <a:fld id="{B2D27C40-58A1-4396-9DBE-568FAD6E1527}" type="slidenum">
              <a:rPr lang="en-US" smtClean="0"/>
              <a:t>22</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648913364"/>
      </p:ext>
    </p:extLst>
  </p:cSld>
  <p:clrMapOvr>
    <a:masterClrMapping/>
  </p:clrMapOvr>
  <p:transition xmlns:p14="http://schemas.microsoft.com/office/powerpoint/2010/main" spd="med">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82880"/>
            <a:ext cx="9067800" cy="1111664"/>
          </a:xfrm>
        </p:spPr>
        <p:txBody>
          <a:bodyPr>
            <a:normAutofit/>
          </a:bodyPr>
          <a:lstStyle/>
          <a:p>
            <a:r>
              <a:rPr lang="en-US" dirty="0"/>
              <a:t>Negotiating with Your Committee (Cont.)</a:t>
            </a:r>
          </a:p>
        </p:txBody>
      </p:sp>
      <p:sp>
        <p:nvSpPr>
          <p:cNvPr id="3" name="Content Placeholder 2"/>
          <p:cNvSpPr>
            <a:spLocks noGrp="1"/>
          </p:cNvSpPr>
          <p:nvPr>
            <p:ph idx="1"/>
          </p:nvPr>
        </p:nvSpPr>
        <p:spPr>
          <a:xfrm>
            <a:off x="457200" y="1600200"/>
            <a:ext cx="8229600" cy="4571999"/>
          </a:xfrm>
        </p:spPr>
        <p:txBody>
          <a:bodyPr/>
          <a:lstStyle/>
          <a:p>
            <a:r>
              <a:rPr lang="en-US" dirty="0"/>
              <a:t>Use ProQuest Dissertations and Theses database advanced search option “Advisor—ADV” to learn more about your chair’s experience.</a:t>
            </a:r>
          </a:p>
          <a:p>
            <a:pPr>
              <a:spcBef>
                <a:spcPts val="1800"/>
              </a:spcBef>
            </a:pPr>
            <a:r>
              <a:rPr lang="en-US" dirty="0"/>
              <a:t>If your chair is very experienced, he/she may have a favored approach.</a:t>
            </a:r>
          </a:p>
          <a:p>
            <a:pPr>
              <a:spcBef>
                <a:spcPts val="1800"/>
              </a:spcBef>
            </a:pPr>
            <a:r>
              <a:rPr lang="en-US" dirty="0"/>
              <a:t>Like any negotiation, start small and add as your chair/committee members request. Many students try to do too much at the outset.</a:t>
            </a:r>
          </a:p>
        </p:txBody>
      </p:sp>
      <p:sp>
        <p:nvSpPr>
          <p:cNvPr id="6" name="Slide Number Placeholder 5"/>
          <p:cNvSpPr>
            <a:spLocks noGrp="1"/>
          </p:cNvSpPr>
          <p:nvPr>
            <p:ph type="sldNum" sz="quarter" idx="12"/>
          </p:nvPr>
        </p:nvSpPr>
        <p:spPr/>
        <p:txBody>
          <a:bodyPr/>
          <a:lstStyle/>
          <a:p>
            <a:fld id="{B2D27C40-58A1-4396-9DBE-568FAD6E1527}" type="slidenum">
              <a:rPr lang="en-US" smtClean="0"/>
              <a:t>23</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877546591"/>
      </p:ext>
    </p:extLst>
  </p:cSld>
  <p:clrMapOvr>
    <a:masterClrMapping/>
  </p:clrMapOvr>
  <p:transition xmlns:p14="http://schemas.microsoft.com/office/powerpoint/2010/main" spd="med">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82880"/>
            <a:ext cx="8915400" cy="1111664"/>
          </a:xfrm>
        </p:spPr>
        <p:txBody>
          <a:bodyPr>
            <a:normAutofit/>
          </a:bodyPr>
          <a:lstStyle/>
          <a:p>
            <a:r>
              <a:rPr lang="en-US" dirty="0"/>
              <a:t>Other Landmines: Doing Everything Yourself</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Don’t try to “save money” by doing everything (in life and dissertation) yourself. Fatigue and delays are likely results. </a:t>
            </a:r>
          </a:p>
          <a:p>
            <a:pPr lvl="1">
              <a:spcBef>
                <a:spcPts val="900"/>
              </a:spcBef>
              <a:buFont typeface="Wingdings" panose="05000000000000000000" pitchFamily="2" charset="2"/>
              <a:buChar char="v"/>
            </a:pPr>
            <a:r>
              <a:rPr lang="en-US" sz="2200" dirty="0"/>
              <a:t>Babysitters / Housekeeping services</a:t>
            </a:r>
          </a:p>
          <a:p>
            <a:pPr lvl="1">
              <a:spcBef>
                <a:spcPts val="900"/>
              </a:spcBef>
              <a:buFont typeface="Wingdings" panose="05000000000000000000" pitchFamily="2" charset="2"/>
              <a:buChar char="v"/>
            </a:pPr>
            <a:r>
              <a:rPr lang="en-US" sz="2200" dirty="0"/>
              <a:t>Landscape maintenance/handyman services</a:t>
            </a:r>
          </a:p>
          <a:p>
            <a:pPr lvl="1">
              <a:spcBef>
                <a:spcPts val="900"/>
              </a:spcBef>
              <a:buFont typeface="Wingdings" panose="05000000000000000000" pitchFamily="2" charset="2"/>
              <a:buChar char="v"/>
            </a:pPr>
            <a:r>
              <a:rPr lang="en-US" sz="2200" dirty="0"/>
              <a:t>Computer tech support services</a:t>
            </a:r>
          </a:p>
          <a:p>
            <a:pPr lvl="1">
              <a:spcBef>
                <a:spcPts val="900"/>
              </a:spcBef>
              <a:buFont typeface="Wingdings" panose="05000000000000000000" pitchFamily="2" charset="2"/>
              <a:buChar char="v"/>
            </a:pPr>
            <a:r>
              <a:rPr lang="en-US" sz="2200" dirty="0"/>
              <a:t>Personal productivity and/or dissertation mentors/coaches</a:t>
            </a:r>
          </a:p>
          <a:p>
            <a:pPr lvl="1">
              <a:spcBef>
                <a:spcPts val="900"/>
              </a:spcBef>
              <a:buFont typeface="Wingdings" panose="05000000000000000000" pitchFamily="2" charset="2"/>
              <a:buChar char="v"/>
            </a:pPr>
            <a:r>
              <a:rPr lang="en-US" sz="2200" dirty="0"/>
              <a:t>Quantitative methods experts/statisticians</a:t>
            </a:r>
          </a:p>
          <a:p>
            <a:pPr lvl="1">
              <a:spcBef>
                <a:spcPts val="900"/>
              </a:spcBef>
              <a:buFont typeface="Wingdings" panose="05000000000000000000" pitchFamily="2" charset="2"/>
              <a:buChar char="v"/>
            </a:pPr>
            <a:r>
              <a:rPr lang="en-US" sz="2200" dirty="0"/>
              <a:t>Scholarly developmental editors</a:t>
            </a:r>
          </a:p>
          <a:p>
            <a:pPr lvl="1">
              <a:spcBef>
                <a:spcPts val="900"/>
              </a:spcBef>
              <a:buFont typeface="Wingdings" panose="05000000000000000000" pitchFamily="2" charset="2"/>
              <a:buChar char="v"/>
            </a:pPr>
            <a:r>
              <a:rPr lang="en-US" sz="2200" dirty="0"/>
              <a:t>APA editors/style formal specialists</a:t>
            </a:r>
            <a:endParaRPr lang="en-US" dirty="0"/>
          </a:p>
        </p:txBody>
      </p:sp>
      <p:sp>
        <p:nvSpPr>
          <p:cNvPr id="6" name="Slide Number Placeholder 5"/>
          <p:cNvSpPr>
            <a:spLocks noGrp="1"/>
          </p:cNvSpPr>
          <p:nvPr>
            <p:ph type="sldNum" sz="quarter" idx="12"/>
          </p:nvPr>
        </p:nvSpPr>
        <p:spPr/>
        <p:txBody>
          <a:bodyPr/>
          <a:lstStyle/>
          <a:p>
            <a:fld id="{B2D27C40-58A1-4396-9DBE-568FAD6E1527}" type="slidenum">
              <a:rPr lang="en-US" smtClean="0"/>
              <a:t>24</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558702417"/>
      </p:ext>
    </p:extLst>
  </p:cSld>
  <p:clrMapOvr>
    <a:masterClrMapping/>
  </p:clrMapOvr>
  <p:transition xmlns:p14="http://schemas.microsoft.com/office/powerpoint/2010/main" spd="med">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2D27C40-58A1-4396-9DBE-568FAD6E1527}" type="slidenum">
              <a:rPr lang="en-US" smtClean="0"/>
              <a:t>25</a:t>
            </a:fld>
            <a:endParaRPr lang="en-US" dirty="0"/>
          </a:p>
        </p:txBody>
      </p:sp>
      <p:sp>
        <p:nvSpPr>
          <p:cNvPr id="5" name="TextBox 4"/>
          <p:cNvSpPr txBox="1"/>
          <p:nvPr/>
        </p:nvSpPr>
        <p:spPr>
          <a:xfrm rot="5400000">
            <a:off x="-1402300" y="3612100"/>
            <a:ext cx="4456175" cy="584775"/>
          </a:xfrm>
          <a:prstGeom prst="rect">
            <a:avLst/>
          </a:prstGeom>
          <a:noFill/>
        </p:spPr>
        <p:txBody>
          <a:bodyPr wrap="square" rtlCol="0">
            <a:spAutoFit/>
          </a:bodyPr>
          <a:lstStyle/>
          <a:p>
            <a:r>
              <a:rPr lang="en-GB" sz="3200" dirty="0">
                <a:solidFill>
                  <a:schemeClr val="bg1">
                    <a:lumMod val="50000"/>
                  </a:schemeClr>
                </a:solidFill>
                <a:latin typeface="Centaur" pitchFamily="18" charset="0"/>
                <a:ea typeface="Adobe Song Std L" pitchFamily="18" charset="-128"/>
                <a:cs typeface="Andalus" pitchFamily="18" charset="-78"/>
              </a:rPr>
              <a:t>~Gen. George S. Patton, Jr.</a:t>
            </a:r>
            <a:endParaRPr lang="en-US" sz="3200" dirty="0">
              <a:solidFill>
                <a:schemeClr val="bg1">
                  <a:lumMod val="50000"/>
                </a:schemeClr>
              </a:solidFill>
              <a:latin typeface="Centaur" pitchFamily="18" charset="0"/>
              <a:ea typeface="Adobe Song Std L" pitchFamily="18" charset="-128"/>
              <a:cs typeface="Andalus" pitchFamily="18" charset="-78"/>
            </a:endParaRPr>
          </a:p>
        </p:txBody>
      </p:sp>
      <p:sp>
        <p:nvSpPr>
          <p:cNvPr id="6" name="TextBox 5"/>
          <p:cNvSpPr txBox="1"/>
          <p:nvPr/>
        </p:nvSpPr>
        <p:spPr>
          <a:xfrm>
            <a:off x="1696949" y="931212"/>
            <a:ext cx="4490578" cy="769441"/>
          </a:xfrm>
          <a:prstGeom prst="rect">
            <a:avLst/>
          </a:prstGeom>
          <a:noFill/>
        </p:spPr>
        <p:txBody>
          <a:bodyPr wrap="square" rtlCol="0">
            <a:spAutoFit/>
          </a:bodyPr>
          <a:lstStyle/>
          <a:p>
            <a:r>
              <a:rPr lang="en-GB" sz="4400" i="1" dirty="0">
                <a:latin typeface="Bodoni MT Black" pitchFamily="18" charset="0"/>
                <a:cs typeface="Aharoni" pitchFamily="2" charset="-79"/>
              </a:rPr>
              <a:t>Fatigue</a:t>
            </a:r>
            <a:endParaRPr lang="en-US" sz="4400" i="1" dirty="0">
              <a:latin typeface="Bodoni MT Black" pitchFamily="18" charset="0"/>
              <a:cs typeface="Aharoni" pitchFamily="2" charset="-79"/>
            </a:endParaRPr>
          </a:p>
        </p:txBody>
      </p:sp>
      <p:sp>
        <p:nvSpPr>
          <p:cNvPr id="7" name="TextBox 6"/>
          <p:cNvSpPr txBox="1"/>
          <p:nvPr/>
        </p:nvSpPr>
        <p:spPr>
          <a:xfrm>
            <a:off x="3136478" y="1897860"/>
            <a:ext cx="4078137" cy="1600438"/>
          </a:xfrm>
          <a:prstGeom prst="rect">
            <a:avLst/>
          </a:prstGeom>
          <a:noFill/>
        </p:spPr>
        <p:txBody>
          <a:bodyPr wrap="square" rtlCol="0">
            <a:spAutoFit/>
          </a:bodyPr>
          <a:lstStyle/>
          <a:p>
            <a:r>
              <a:rPr lang="en-GB" sz="4400" i="1" dirty="0">
                <a:latin typeface="Bodoni MT" pitchFamily="18" charset="0"/>
              </a:rPr>
              <a:t>Makes cowards </a:t>
            </a:r>
          </a:p>
          <a:p>
            <a:pPr>
              <a:spcBef>
                <a:spcPts val="1200"/>
              </a:spcBef>
            </a:pPr>
            <a:r>
              <a:rPr lang="en-GB" sz="4400" i="1" dirty="0">
                <a:latin typeface="Bodoni MT" pitchFamily="18" charset="0"/>
              </a:rPr>
              <a:t>		of us all.</a:t>
            </a:r>
            <a:endParaRPr lang="en-US" sz="4400" i="1" dirty="0">
              <a:latin typeface="Bodoni MT" pitchFamily="18" charset="0"/>
            </a:endParaRPr>
          </a:p>
        </p:txBody>
      </p:sp>
      <p:grpSp>
        <p:nvGrpSpPr>
          <p:cNvPr id="8" name="Group 7"/>
          <p:cNvGrpSpPr/>
          <p:nvPr/>
        </p:nvGrpSpPr>
        <p:grpSpPr>
          <a:xfrm>
            <a:off x="7017113" y="2792589"/>
            <a:ext cx="1293310" cy="1285418"/>
            <a:chOff x="170975" y="-3226939"/>
            <a:chExt cx="3775553" cy="3752510"/>
          </a:xfrm>
          <a:effectLst>
            <a:outerShdw blurRad="101600" sx="102000" sy="102000" algn="ctr" rotWithShape="0">
              <a:prstClr val="black">
                <a:alpha val="60000"/>
              </a:prstClr>
            </a:outerShdw>
          </a:effectLst>
        </p:grpSpPr>
        <p:sp>
          <p:nvSpPr>
            <p:cNvPr id="9" name="Oval 36"/>
            <p:cNvSpPr/>
            <p:nvPr/>
          </p:nvSpPr>
          <p:spPr>
            <a:xfrm>
              <a:off x="1744933" y="-3226939"/>
              <a:ext cx="2201595" cy="3737338"/>
            </a:xfrm>
            <a:custGeom>
              <a:avLst/>
              <a:gdLst>
                <a:gd name="connsiteX0" fmla="*/ 802876 w 1249659"/>
                <a:gd name="connsiteY0" fmla="*/ 0 h 2121371"/>
                <a:gd name="connsiteX1" fmla="*/ 1197925 w 1249659"/>
                <a:gd name="connsiteY1" fmla="*/ 290299 h 2121371"/>
                <a:gd name="connsiteX2" fmla="*/ 1197899 w 1249659"/>
                <a:gd name="connsiteY2" fmla="*/ 287358 h 2121371"/>
                <a:gd name="connsiteX3" fmla="*/ 1212495 w 1249659"/>
                <a:gd name="connsiteY3" fmla="*/ 345780 h 2121371"/>
                <a:gd name="connsiteX4" fmla="*/ 37704 w 1249659"/>
                <a:gd name="connsiteY4" fmla="*/ 2121371 h 2121371"/>
                <a:gd name="connsiteX5" fmla="*/ 0 w 1249659"/>
                <a:gd name="connsiteY5" fmla="*/ 2017346 h 2121371"/>
                <a:gd name="connsiteX6" fmla="*/ 837001 w 1249659"/>
                <a:gd name="connsiteY6" fmla="*/ 831176 h 2121371"/>
                <a:gd name="connsiteX7" fmla="*/ 802876 w 1249659"/>
                <a:gd name="connsiteY7" fmla="*/ 834620 h 2121371"/>
                <a:gd name="connsiteX8" fmla="*/ 386055 w 1249659"/>
                <a:gd name="connsiteY8" fmla="*/ 417310 h 2121371"/>
                <a:gd name="connsiteX9" fmla="*/ 802876 w 1249659"/>
                <a:gd name="connsiteY9" fmla="*/ 0 h 2121371"/>
                <a:gd name="connsiteX0" fmla="*/ 802876 w 1310863"/>
                <a:gd name="connsiteY0" fmla="*/ 0 h 2121371"/>
                <a:gd name="connsiteX1" fmla="*/ 1197925 w 1310863"/>
                <a:gd name="connsiteY1" fmla="*/ 290299 h 2121371"/>
                <a:gd name="connsiteX2" fmla="*/ 1212495 w 1310863"/>
                <a:gd name="connsiteY2" fmla="*/ 345780 h 2121371"/>
                <a:gd name="connsiteX3" fmla="*/ 37704 w 1310863"/>
                <a:gd name="connsiteY3" fmla="*/ 2121371 h 2121371"/>
                <a:gd name="connsiteX4" fmla="*/ 0 w 1310863"/>
                <a:gd name="connsiteY4" fmla="*/ 2017346 h 2121371"/>
                <a:gd name="connsiteX5" fmla="*/ 837001 w 1310863"/>
                <a:gd name="connsiteY5" fmla="*/ 831176 h 2121371"/>
                <a:gd name="connsiteX6" fmla="*/ 802876 w 1310863"/>
                <a:gd name="connsiteY6" fmla="*/ 834620 h 2121371"/>
                <a:gd name="connsiteX7" fmla="*/ 386055 w 1310863"/>
                <a:gd name="connsiteY7" fmla="*/ 417310 h 2121371"/>
                <a:gd name="connsiteX8" fmla="*/ 802876 w 1310863"/>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9659" h="2121371">
                  <a:moveTo>
                    <a:pt x="802876" y="0"/>
                  </a:moveTo>
                  <a:cubicBezTo>
                    <a:pt x="988619" y="0"/>
                    <a:pt x="1145985" y="121635"/>
                    <a:pt x="1197925" y="290299"/>
                  </a:cubicBezTo>
                  <a:cubicBezTo>
                    <a:pt x="1212130" y="339819"/>
                    <a:pt x="1200417" y="301467"/>
                    <a:pt x="1212495" y="345780"/>
                  </a:cubicBezTo>
                  <a:cubicBezTo>
                    <a:pt x="1452193" y="1335197"/>
                    <a:pt x="470580" y="2013389"/>
                    <a:pt x="37704" y="2121371"/>
                  </a:cubicBezTo>
                  <a:lnTo>
                    <a:pt x="0" y="2017346"/>
                  </a:lnTo>
                  <a:cubicBezTo>
                    <a:pt x="123442" y="1970832"/>
                    <a:pt x="973844" y="1633613"/>
                    <a:pt x="837001" y="831176"/>
                  </a:cubicBezTo>
                  <a:cubicBezTo>
                    <a:pt x="825859" y="834150"/>
                    <a:pt x="814423" y="834620"/>
                    <a:pt x="802876" y="834620"/>
                  </a:cubicBezTo>
                  <a:cubicBezTo>
                    <a:pt x="572672" y="834620"/>
                    <a:pt x="386055" y="647784"/>
                    <a:pt x="386055" y="417310"/>
                  </a:cubicBezTo>
                  <a:cubicBezTo>
                    <a:pt x="386055" y="186836"/>
                    <a:pt x="572672" y="0"/>
                    <a:pt x="802876"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36"/>
            <p:cNvSpPr/>
            <p:nvPr/>
          </p:nvSpPr>
          <p:spPr>
            <a:xfrm>
              <a:off x="170975" y="-3211767"/>
              <a:ext cx="2201595" cy="3737338"/>
            </a:xfrm>
            <a:custGeom>
              <a:avLst/>
              <a:gdLst>
                <a:gd name="connsiteX0" fmla="*/ 802876 w 1249659"/>
                <a:gd name="connsiteY0" fmla="*/ 0 h 2121371"/>
                <a:gd name="connsiteX1" fmla="*/ 1197925 w 1249659"/>
                <a:gd name="connsiteY1" fmla="*/ 290299 h 2121371"/>
                <a:gd name="connsiteX2" fmla="*/ 1197899 w 1249659"/>
                <a:gd name="connsiteY2" fmla="*/ 287358 h 2121371"/>
                <a:gd name="connsiteX3" fmla="*/ 1212495 w 1249659"/>
                <a:gd name="connsiteY3" fmla="*/ 345780 h 2121371"/>
                <a:gd name="connsiteX4" fmla="*/ 37704 w 1249659"/>
                <a:gd name="connsiteY4" fmla="*/ 2121371 h 2121371"/>
                <a:gd name="connsiteX5" fmla="*/ 0 w 1249659"/>
                <a:gd name="connsiteY5" fmla="*/ 2017346 h 2121371"/>
                <a:gd name="connsiteX6" fmla="*/ 837001 w 1249659"/>
                <a:gd name="connsiteY6" fmla="*/ 831176 h 2121371"/>
                <a:gd name="connsiteX7" fmla="*/ 802876 w 1249659"/>
                <a:gd name="connsiteY7" fmla="*/ 834620 h 2121371"/>
                <a:gd name="connsiteX8" fmla="*/ 386055 w 1249659"/>
                <a:gd name="connsiteY8" fmla="*/ 417310 h 2121371"/>
                <a:gd name="connsiteX9" fmla="*/ 802876 w 1249659"/>
                <a:gd name="connsiteY9" fmla="*/ 0 h 2121371"/>
                <a:gd name="connsiteX0" fmla="*/ 802876 w 1310863"/>
                <a:gd name="connsiteY0" fmla="*/ 0 h 2121371"/>
                <a:gd name="connsiteX1" fmla="*/ 1197925 w 1310863"/>
                <a:gd name="connsiteY1" fmla="*/ 290299 h 2121371"/>
                <a:gd name="connsiteX2" fmla="*/ 1212495 w 1310863"/>
                <a:gd name="connsiteY2" fmla="*/ 345780 h 2121371"/>
                <a:gd name="connsiteX3" fmla="*/ 37704 w 1310863"/>
                <a:gd name="connsiteY3" fmla="*/ 2121371 h 2121371"/>
                <a:gd name="connsiteX4" fmla="*/ 0 w 1310863"/>
                <a:gd name="connsiteY4" fmla="*/ 2017346 h 2121371"/>
                <a:gd name="connsiteX5" fmla="*/ 837001 w 1310863"/>
                <a:gd name="connsiteY5" fmla="*/ 831176 h 2121371"/>
                <a:gd name="connsiteX6" fmla="*/ 802876 w 1310863"/>
                <a:gd name="connsiteY6" fmla="*/ 834620 h 2121371"/>
                <a:gd name="connsiteX7" fmla="*/ 386055 w 1310863"/>
                <a:gd name="connsiteY7" fmla="*/ 417310 h 2121371"/>
                <a:gd name="connsiteX8" fmla="*/ 802876 w 1310863"/>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9659" h="2121371">
                  <a:moveTo>
                    <a:pt x="802876" y="0"/>
                  </a:moveTo>
                  <a:cubicBezTo>
                    <a:pt x="988619" y="0"/>
                    <a:pt x="1145985" y="121635"/>
                    <a:pt x="1197925" y="290299"/>
                  </a:cubicBezTo>
                  <a:cubicBezTo>
                    <a:pt x="1212130" y="339819"/>
                    <a:pt x="1200417" y="301467"/>
                    <a:pt x="1212495" y="345780"/>
                  </a:cubicBezTo>
                  <a:cubicBezTo>
                    <a:pt x="1452193" y="1335197"/>
                    <a:pt x="470580" y="2013389"/>
                    <a:pt x="37704" y="2121371"/>
                  </a:cubicBezTo>
                  <a:lnTo>
                    <a:pt x="0" y="2017346"/>
                  </a:lnTo>
                  <a:cubicBezTo>
                    <a:pt x="123442" y="1970832"/>
                    <a:pt x="973844" y="1633613"/>
                    <a:pt x="837001" y="831176"/>
                  </a:cubicBezTo>
                  <a:cubicBezTo>
                    <a:pt x="825859" y="834150"/>
                    <a:pt x="814423" y="834620"/>
                    <a:pt x="802876" y="834620"/>
                  </a:cubicBezTo>
                  <a:cubicBezTo>
                    <a:pt x="572672" y="834620"/>
                    <a:pt x="386055" y="647784"/>
                    <a:pt x="386055" y="417310"/>
                  </a:cubicBezTo>
                  <a:cubicBezTo>
                    <a:pt x="386055" y="186836"/>
                    <a:pt x="572672" y="0"/>
                    <a:pt x="802876"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p:cNvGrpSpPr/>
          <p:nvPr/>
        </p:nvGrpSpPr>
        <p:grpSpPr>
          <a:xfrm flipH="1">
            <a:off x="414337" y="381000"/>
            <a:ext cx="1293310" cy="1285418"/>
            <a:chOff x="170975" y="1764839"/>
            <a:chExt cx="3775553" cy="3752512"/>
          </a:xfrm>
          <a:effectLst>
            <a:outerShdw blurRad="101600" sx="102000" sy="102000" algn="ctr" rotWithShape="0">
              <a:prstClr val="black">
                <a:alpha val="60000"/>
              </a:prstClr>
            </a:outerShdw>
          </a:effectLst>
        </p:grpSpPr>
        <p:sp>
          <p:nvSpPr>
            <p:cNvPr id="12" name="Oval 36"/>
            <p:cNvSpPr/>
            <p:nvPr/>
          </p:nvSpPr>
          <p:spPr>
            <a:xfrm>
              <a:off x="1744933" y="1764839"/>
              <a:ext cx="2201595" cy="3737340"/>
            </a:xfrm>
            <a:custGeom>
              <a:avLst/>
              <a:gdLst>
                <a:gd name="connsiteX0" fmla="*/ 802876 w 1249659"/>
                <a:gd name="connsiteY0" fmla="*/ 0 h 2121371"/>
                <a:gd name="connsiteX1" fmla="*/ 1197925 w 1249659"/>
                <a:gd name="connsiteY1" fmla="*/ 290299 h 2121371"/>
                <a:gd name="connsiteX2" fmla="*/ 1197899 w 1249659"/>
                <a:gd name="connsiteY2" fmla="*/ 287358 h 2121371"/>
                <a:gd name="connsiteX3" fmla="*/ 1212495 w 1249659"/>
                <a:gd name="connsiteY3" fmla="*/ 345780 h 2121371"/>
                <a:gd name="connsiteX4" fmla="*/ 37704 w 1249659"/>
                <a:gd name="connsiteY4" fmla="*/ 2121371 h 2121371"/>
                <a:gd name="connsiteX5" fmla="*/ 0 w 1249659"/>
                <a:gd name="connsiteY5" fmla="*/ 2017346 h 2121371"/>
                <a:gd name="connsiteX6" fmla="*/ 837001 w 1249659"/>
                <a:gd name="connsiteY6" fmla="*/ 831176 h 2121371"/>
                <a:gd name="connsiteX7" fmla="*/ 802876 w 1249659"/>
                <a:gd name="connsiteY7" fmla="*/ 834620 h 2121371"/>
                <a:gd name="connsiteX8" fmla="*/ 386055 w 1249659"/>
                <a:gd name="connsiteY8" fmla="*/ 417310 h 2121371"/>
                <a:gd name="connsiteX9" fmla="*/ 802876 w 1249659"/>
                <a:gd name="connsiteY9" fmla="*/ 0 h 2121371"/>
                <a:gd name="connsiteX0" fmla="*/ 802876 w 1310863"/>
                <a:gd name="connsiteY0" fmla="*/ 0 h 2121371"/>
                <a:gd name="connsiteX1" fmla="*/ 1197925 w 1310863"/>
                <a:gd name="connsiteY1" fmla="*/ 290299 h 2121371"/>
                <a:gd name="connsiteX2" fmla="*/ 1212495 w 1310863"/>
                <a:gd name="connsiteY2" fmla="*/ 345780 h 2121371"/>
                <a:gd name="connsiteX3" fmla="*/ 37704 w 1310863"/>
                <a:gd name="connsiteY3" fmla="*/ 2121371 h 2121371"/>
                <a:gd name="connsiteX4" fmla="*/ 0 w 1310863"/>
                <a:gd name="connsiteY4" fmla="*/ 2017346 h 2121371"/>
                <a:gd name="connsiteX5" fmla="*/ 837001 w 1310863"/>
                <a:gd name="connsiteY5" fmla="*/ 831176 h 2121371"/>
                <a:gd name="connsiteX6" fmla="*/ 802876 w 1310863"/>
                <a:gd name="connsiteY6" fmla="*/ 834620 h 2121371"/>
                <a:gd name="connsiteX7" fmla="*/ 386055 w 1310863"/>
                <a:gd name="connsiteY7" fmla="*/ 417310 h 2121371"/>
                <a:gd name="connsiteX8" fmla="*/ 802876 w 1310863"/>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9659" h="2121371">
                  <a:moveTo>
                    <a:pt x="802876" y="0"/>
                  </a:moveTo>
                  <a:cubicBezTo>
                    <a:pt x="988619" y="0"/>
                    <a:pt x="1145985" y="121635"/>
                    <a:pt x="1197925" y="290299"/>
                  </a:cubicBezTo>
                  <a:cubicBezTo>
                    <a:pt x="1212130" y="339819"/>
                    <a:pt x="1200417" y="301467"/>
                    <a:pt x="1212495" y="345780"/>
                  </a:cubicBezTo>
                  <a:cubicBezTo>
                    <a:pt x="1452193" y="1335197"/>
                    <a:pt x="470580" y="2013389"/>
                    <a:pt x="37704" y="2121371"/>
                  </a:cubicBezTo>
                  <a:lnTo>
                    <a:pt x="0" y="2017346"/>
                  </a:lnTo>
                  <a:cubicBezTo>
                    <a:pt x="123442" y="1970832"/>
                    <a:pt x="973844" y="1633613"/>
                    <a:pt x="837001" y="831176"/>
                  </a:cubicBezTo>
                  <a:cubicBezTo>
                    <a:pt x="825859" y="834150"/>
                    <a:pt x="814423" y="834620"/>
                    <a:pt x="802876" y="834620"/>
                  </a:cubicBezTo>
                  <a:cubicBezTo>
                    <a:pt x="572672" y="834620"/>
                    <a:pt x="386055" y="647784"/>
                    <a:pt x="386055" y="417310"/>
                  </a:cubicBezTo>
                  <a:cubicBezTo>
                    <a:pt x="386055" y="186836"/>
                    <a:pt x="572672" y="0"/>
                    <a:pt x="802876"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36"/>
            <p:cNvSpPr/>
            <p:nvPr/>
          </p:nvSpPr>
          <p:spPr>
            <a:xfrm>
              <a:off x="170975" y="1780011"/>
              <a:ext cx="2201595" cy="3737340"/>
            </a:xfrm>
            <a:custGeom>
              <a:avLst/>
              <a:gdLst>
                <a:gd name="connsiteX0" fmla="*/ 802876 w 1249659"/>
                <a:gd name="connsiteY0" fmla="*/ 0 h 2121371"/>
                <a:gd name="connsiteX1" fmla="*/ 1197925 w 1249659"/>
                <a:gd name="connsiteY1" fmla="*/ 290299 h 2121371"/>
                <a:gd name="connsiteX2" fmla="*/ 1197899 w 1249659"/>
                <a:gd name="connsiteY2" fmla="*/ 287358 h 2121371"/>
                <a:gd name="connsiteX3" fmla="*/ 1212495 w 1249659"/>
                <a:gd name="connsiteY3" fmla="*/ 345780 h 2121371"/>
                <a:gd name="connsiteX4" fmla="*/ 37704 w 1249659"/>
                <a:gd name="connsiteY4" fmla="*/ 2121371 h 2121371"/>
                <a:gd name="connsiteX5" fmla="*/ 0 w 1249659"/>
                <a:gd name="connsiteY5" fmla="*/ 2017346 h 2121371"/>
                <a:gd name="connsiteX6" fmla="*/ 837001 w 1249659"/>
                <a:gd name="connsiteY6" fmla="*/ 831176 h 2121371"/>
                <a:gd name="connsiteX7" fmla="*/ 802876 w 1249659"/>
                <a:gd name="connsiteY7" fmla="*/ 834620 h 2121371"/>
                <a:gd name="connsiteX8" fmla="*/ 386055 w 1249659"/>
                <a:gd name="connsiteY8" fmla="*/ 417310 h 2121371"/>
                <a:gd name="connsiteX9" fmla="*/ 802876 w 1249659"/>
                <a:gd name="connsiteY9" fmla="*/ 0 h 2121371"/>
                <a:gd name="connsiteX0" fmla="*/ 802876 w 1310863"/>
                <a:gd name="connsiteY0" fmla="*/ 0 h 2121371"/>
                <a:gd name="connsiteX1" fmla="*/ 1197925 w 1310863"/>
                <a:gd name="connsiteY1" fmla="*/ 290299 h 2121371"/>
                <a:gd name="connsiteX2" fmla="*/ 1212495 w 1310863"/>
                <a:gd name="connsiteY2" fmla="*/ 345780 h 2121371"/>
                <a:gd name="connsiteX3" fmla="*/ 37704 w 1310863"/>
                <a:gd name="connsiteY3" fmla="*/ 2121371 h 2121371"/>
                <a:gd name="connsiteX4" fmla="*/ 0 w 1310863"/>
                <a:gd name="connsiteY4" fmla="*/ 2017346 h 2121371"/>
                <a:gd name="connsiteX5" fmla="*/ 837001 w 1310863"/>
                <a:gd name="connsiteY5" fmla="*/ 831176 h 2121371"/>
                <a:gd name="connsiteX6" fmla="*/ 802876 w 1310863"/>
                <a:gd name="connsiteY6" fmla="*/ 834620 h 2121371"/>
                <a:gd name="connsiteX7" fmla="*/ 386055 w 1310863"/>
                <a:gd name="connsiteY7" fmla="*/ 417310 h 2121371"/>
                <a:gd name="connsiteX8" fmla="*/ 802876 w 1310863"/>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9659" h="2121371">
                  <a:moveTo>
                    <a:pt x="802876" y="0"/>
                  </a:moveTo>
                  <a:cubicBezTo>
                    <a:pt x="988619" y="0"/>
                    <a:pt x="1145985" y="121635"/>
                    <a:pt x="1197925" y="290299"/>
                  </a:cubicBezTo>
                  <a:cubicBezTo>
                    <a:pt x="1212130" y="339819"/>
                    <a:pt x="1200417" y="301467"/>
                    <a:pt x="1212495" y="345780"/>
                  </a:cubicBezTo>
                  <a:cubicBezTo>
                    <a:pt x="1452193" y="1335197"/>
                    <a:pt x="470580" y="2013389"/>
                    <a:pt x="37704" y="2121371"/>
                  </a:cubicBezTo>
                  <a:lnTo>
                    <a:pt x="0" y="2017346"/>
                  </a:lnTo>
                  <a:cubicBezTo>
                    <a:pt x="123442" y="1970832"/>
                    <a:pt x="973844" y="1633613"/>
                    <a:pt x="837001" y="831176"/>
                  </a:cubicBezTo>
                  <a:cubicBezTo>
                    <a:pt x="825859" y="834150"/>
                    <a:pt x="814423" y="834620"/>
                    <a:pt x="802876" y="834620"/>
                  </a:cubicBezTo>
                  <a:cubicBezTo>
                    <a:pt x="572672" y="834620"/>
                    <a:pt x="386055" y="647784"/>
                    <a:pt x="386055" y="417310"/>
                  </a:cubicBezTo>
                  <a:cubicBezTo>
                    <a:pt x="386055" y="186836"/>
                    <a:pt x="572672" y="0"/>
                    <a:pt x="802876"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extBox 1"/>
          <p:cNvSpPr txBox="1"/>
          <p:nvPr/>
        </p:nvSpPr>
        <p:spPr>
          <a:xfrm>
            <a:off x="1219200" y="5791200"/>
            <a:ext cx="6934200" cy="553998"/>
          </a:xfrm>
          <a:prstGeom prst="rect">
            <a:avLst/>
          </a:prstGeom>
          <a:noFill/>
        </p:spPr>
        <p:txBody>
          <a:bodyPr wrap="square" rtlCol="0">
            <a:spAutoFit/>
          </a:bodyPr>
          <a:lstStyle/>
          <a:p>
            <a:r>
              <a:rPr lang="en-US" sz="3000" dirty="0">
                <a:latin typeface="Bodoni MT" pitchFamily="18" charset="0"/>
              </a:rPr>
              <a:t>Exercise and nutrition are also important!</a:t>
            </a:r>
          </a:p>
        </p:txBody>
      </p:sp>
    </p:spTree>
    <p:extLst>
      <p:ext uri="{BB962C8B-B14F-4D97-AF65-F5344CB8AC3E}">
        <p14:creationId xmlns:p14="http://schemas.microsoft.com/office/powerpoint/2010/main" val="1169065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Other Landmines: Nature of Written Work</a:t>
            </a:r>
          </a:p>
        </p:txBody>
      </p:sp>
      <p:sp>
        <p:nvSpPr>
          <p:cNvPr id="6" name="Slide Number Placeholder 5"/>
          <p:cNvSpPr>
            <a:spLocks noGrp="1"/>
          </p:cNvSpPr>
          <p:nvPr>
            <p:ph type="sldNum" sz="quarter" idx="12"/>
          </p:nvPr>
        </p:nvSpPr>
        <p:spPr/>
        <p:txBody>
          <a:bodyPr/>
          <a:lstStyle/>
          <a:p>
            <a:fld id="{B2D27C40-58A1-4396-9DBE-568FAD6E1527}" type="slidenum">
              <a:rPr lang="en-US" smtClean="0"/>
              <a:t>26</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85319243"/>
              </p:ext>
            </p:extLst>
          </p:nvPr>
        </p:nvGraphicFramePr>
        <p:xfrm>
          <a:off x="228600" y="1676400"/>
          <a:ext cx="8610600" cy="4429760"/>
        </p:xfrm>
        <a:graphic>
          <a:graphicData uri="http://schemas.openxmlformats.org/drawingml/2006/table">
            <a:tbl>
              <a:tblPr firstRow="1" bandRow="1">
                <a:tableStyleId>{5C22544A-7EE6-4342-B048-85BDC9FD1C3A}</a:tableStyleId>
              </a:tblPr>
              <a:tblGrid>
                <a:gridCol w="4305957">
                  <a:extLst>
                    <a:ext uri="{9D8B030D-6E8A-4147-A177-3AD203B41FA5}">
                      <a16:colId xmlns:a16="http://schemas.microsoft.com/office/drawing/2014/main" xmlns="" val="20000"/>
                    </a:ext>
                  </a:extLst>
                </a:gridCol>
                <a:gridCol w="4304643">
                  <a:extLst>
                    <a:ext uri="{9D8B030D-6E8A-4147-A177-3AD203B41FA5}">
                      <a16:colId xmlns:a16="http://schemas.microsoft.com/office/drawing/2014/main" xmlns="" val="20001"/>
                    </a:ext>
                  </a:extLst>
                </a:gridCol>
              </a:tblGrid>
              <a:tr h="533400">
                <a:tc>
                  <a:txBody>
                    <a:bodyPr/>
                    <a:lstStyle/>
                    <a:p>
                      <a:pPr algn="ctr"/>
                      <a:r>
                        <a:rPr lang="en-US" dirty="0"/>
                        <a:t>Traditional Coursework Papers</a:t>
                      </a:r>
                    </a:p>
                  </a:txBody>
                  <a:tcPr anchor="ctr"/>
                </a:tc>
                <a:tc>
                  <a:txBody>
                    <a:bodyPr/>
                    <a:lstStyle/>
                    <a:p>
                      <a:pPr algn="ctr"/>
                      <a:r>
                        <a:rPr lang="en-US" dirty="0"/>
                        <a:t>Dissertation Chapters</a:t>
                      </a:r>
                    </a:p>
                  </a:txBody>
                  <a:tcPr anchor="ctr"/>
                </a:tc>
                <a:extLst>
                  <a:ext uri="{0D108BD9-81ED-4DB2-BD59-A6C34878D82A}">
                    <a16:rowId xmlns:a16="http://schemas.microsoft.com/office/drawing/2014/main" xmlns="" val="10000"/>
                  </a:ext>
                </a:extLst>
              </a:tr>
              <a:tr h="1762760">
                <a:tc>
                  <a:txBody>
                    <a:bodyPr/>
                    <a:lstStyle/>
                    <a:p>
                      <a:pPr marL="342900" indent="-342900" algn="l" defTabSz="914400" rtl="0" eaLnBrk="1" latinLnBrk="0" hangingPunct="1">
                        <a:spcBef>
                          <a:spcPct val="20000"/>
                        </a:spcBef>
                        <a:buClr>
                          <a:schemeClr val="accent1"/>
                        </a:buClr>
                        <a:buSzPct val="75000"/>
                        <a:buFont typeface="Wingdings" pitchFamily="2" charset="2"/>
                        <a:buChar char=""/>
                      </a:pPr>
                      <a:r>
                        <a:rPr lang="en-US" sz="2000" kern="1200" dirty="0">
                          <a:solidFill>
                            <a:schemeClr val="tx2"/>
                          </a:solidFill>
                          <a:latin typeface="+mn-lt"/>
                          <a:ea typeface="+mn-ea"/>
                          <a:cs typeface="+mn-cs"/>
                        </a:rPr>
                        <a:t>Usually submit written papers once.</a:t>
                      </a:r>
                    </a:p>
                    <a:p>
                      <a:pPr marL="742950" lvl="1" indent="-285750" algn="l" defTabSz="914400" rtl="0" eaLnBrk="1" latinLnBrk="0" hangingPunct="1">
                        <a:spcBef>
                          <a:spcPct val="20000"/>
                        </a:spcBef>
                        <a:buClr>
                          <a:schemeClr val="accent2"/>
                        </a:buClr>
                        <a:buSzPct val="85000"/>
                        <a:buFont typeface="Wingdings" panose="05000000000000000000" pitchFamily="2" charset="2"/>
                        <a:buChar char="v"/>
                      </a:pPr>
                      <a:r>
                        <a:rPr lang="en-US" sz="1800" kern="1200" dirty="0">
                          <a:solidFill>
                            <a:schemeClr val="tx2"/>
                          </a:solidFill>
                          <a:latin typeface="+mn-lt"/>
                          <a:ea typeface="+mn-ea"/>
                          <a:cs typeface="+mn-cs"/>
                        </a:rPr>
                        <a:t>Start → end within months</a:t>
                      </a:r>
                    </a:p>
                    <a:p>
                      <a:pPr marL="742950" lvl="1" indent="-285750" algn="l" defTabSz="914400" rtl="0" eaLnBrk="1" latinLnBrk="0" hangingPunct="1">
                        <a:spcBef>
                          <a:spcPct val="20000"/>
                        </a:spcBef>
                        <a:buClr>
                          <a:schemeClr val="accent2"/>
                        </a:buClr>
                        <a:buSzPct val="85000"/>
                        <a:buFont typeface="Wingdings" panose="05000000000000000000" pitchFamily="2" charset="2"/>
                        <a:buChar char="v"/>
                      </a:pPr>
                      <a:r>
                        <a:rPr lang="en-US" sz="1800" kern="1200" dirty="0">
                          <a:solidFill>
                            <a:schemeClr val="tx2"/>
                          </a:solidFill>
                          <a:latin typeface="+mn-lt"/>
                          <a:ea typeface="+mn-ea"/>
                          <a:cs typeface="+mn-cs"/>
                        </a:rPr>
                        <a:t>Syllabus provides clear guidelines</a:t>
                      </a:r>
                    </a:p>
                  </a:txBody>
                  <a:tcPr/>
                </a:tc>
                <a:tc>
                  <a:txBody>
                    <a:bodyPr/>
                    <a:lstStyle/>
                    <a:p>
                      <a:pPr marL="342900" indent="-342900" algn="l" defTabSz="914400" rtl="0" eaLnBrk="1" latinLnBrk="0" hangingPunct="1">
                        <a:spcBef>
                          <a:spcPct val="20000"/>
                        </a:spcBef>
                        <a:buClr>
                          <a:schemeClr val="accent1"/>
                        </a:buClr>
                        <a:buSzPct val="75000"/>
                        <a:buFont typeface="Wingdings" pitchFamily="2" charset="2"/>
                        <a:buChar char=""/>
                      </a:pPr>
                      <a:r>
                        <a:rPr lang="en-US" sz="2000" kern="1200" dirty="0">
                          <a:solidFill>
                            <a:schemeClr val="tx2"/>
                          </a:solidFill>
                          <a:latin typeface="+mn-lt"/>
                          <a:ea typeface="+mn-ea"/>
                          <a:cs typeface="+mn-cs"/>
                        </a:rPr>
                        <a:t>Often</a:t>
                      </a:r>
                      <a:r>
                        <a:rPr lang="en-US" sz="2000" kern="1200" baseline="0" dirty="0">
                          <a:solidFill>
                            <a:schemeClr val="tx2"/>
                          </a:solidFill>
                          <a:latin typeface="+mn-lt"/>
                          <a:ea typeface="+mn-ea"/>
                          <a:cs typeface="+mn-cs"/>
                        </a:rPr>
                        <a:t> n</a:t>
                      </a:r>
                      <a:r>
                        <a:rPr lang="en-US" sz="2000" kern="1200" dirty="0">
                          <a:solidFill>
                            <a:schemeClr val="tx2"/>
                          </a:solidFill>
                          <a:latin typeface="+mn-lt"/>
                          <a:ea typeface="+mn-ea"/>
                          <a:cs typeface="+mn-cs"/>
                        </a:rPr>
                        <a:t>umerous drafts (5-10) of each chapter.</a:t>
                      </a:r>
                    </a:p>
                    <a:p>
                      <a:pPr marL="742950" lvl="1" indent="-285750" algn="l" defTabSz="914400" rtl="0" eaLnBrk="1" latinLnBrk="0" hangingPunct="1">
                        <a:spcBef>
                          <a:spcPct val="20000"/>
                        </a:spcBef>
                        <a:buClr>
                          <a:schemeClr val="accent2"/>
                        </a:buClr>
                        <a:buSzPct val="85000"/>
                        <a:buFont typeface="Wingdings" panose="05000000000000000000" pitchFamily="2" charset="2"/>
                        <a:buChar char="v"/>
                      </a:pPr>
                      <a:r>
                        <a:rPr lang="en-US" sz="1800" kern="1200" dirty="0">
                          <a:solidFill>
                            <a:schemeClr val="tx2"/>
                          </a:solidFill>
                          <a:latin typeface="+mn-lt"/>
                          <a:ea typeface="+mn-ea"/>
                          <a:cs typeface="+mn-cs"/>
                        </a:rPr>
                        <a:t>Start → end could be years</a:t>
                      </a:r>
                    </a:p>
                    <a:p>
                      <a:pPr marL="742950" lvl="1" indent="-285750" algn="l" defTabSz="914400" rtl="0" eaLnBrk="1" latinLnBrk="0" hangingPunct="1">
                        <a:spcBef>
                          <a:spcPct val="20000"/>
                        </a:spcBef>
                        <a:buClr>
                          <a:schemeClr val="accent2"/>
                        </a:buClr>
                        <a:buSzPct val="85000"/>
                        <a:buFont typeface="Wingdings" panose="05000000000000000000" pitchFamily="2" charset="2"/>
                        <a:buChar char="v"/>
                      </a:pPr>
                      <a:r>
                        <a:rPr lang="en-US" sz="1800" kern="1200" dirty="0">
                          <a:solidFill>
                            <a:schemeClr val="tx2"/>
                          </a:solidFill>
                          <a:latin typeface="+mn-lt"/>
                          <a:ea typeface="+mn-ea"/>
                          <a:cs typeface="+mn-cs"/>
                        </a:rPr>
                        <a:t>Guidelines often unclear due to unique terms or project features</a:t>
                      </a:r>
                    </a:p>
                  </a:txBody>
                  <a:tcPr/>
                </a:tc>
                <a:extLst>
                  <a:ext uri="{0D108BD9-81ED-4DB2-BD59-A6C34878D82A}">
                    <a16:rowId xmlns:a16="http://schemas.microsoft.com/office/drawing/2014/main" xmlns="" val="10001"/>
                  </a:ext>
                </a:extLst>
              </a:tr>
              <a:tr h="2133600">
                <a:tc>
                  <a:txBody>
                    <a:bodyPr/>
                    <a:lstStyle/>
                    <a:p>
                      <a:pPr marL="342900" indent="-342900" algn="l" defTabSz="914400" rtl="0" eaLnBrk="1" latinLnBrk="0" hangingPunct="1">
                        <a:spcBef>
                          <a:spcPct val="20000"/>
                        </a:spcBef>
                        <a:buClr>
                          <a:schemeClr val="accent1"/>
                        </a:buClr>
                        <a:buSzPct val="75000"/>
                        <a:buFont typeface="Wingdings" pitchFamily="2" charset="2"/>
                        <a:buChar char=""/>
                      </a:pPr>
                      <a:r>
                        <a:rPr lang="en-US" sz="2000" kern="1200" dirty="0">
                          <a:solidFill>
                            <a:schemeClr val="tx2"/>
                          </a:solidFill>
                          <a:latin typeface="+mn-lt"/>
                          <a:ea typeface="+mn-ea"/>
                          <a:cs typeface="+mn-cs"/>
                        </a:rPr>
                        <a:t>Papers can be based on individual student work or group projects.</a:t>
                      </a:r>
                    </a:p>
                    <a:p>
                      <a:pPr marL="742950" lvl="1" indent="-285750" algn="l" defTabSz="914400" rtl="0" eaLnBrk="1" latinLnBrk="0" hangingPunct="1">
                        <a:spcBef>
                          <a:spcPct val="20000"/>
                        </a:spcBef>
                        <a:buClr>
                          <a:schemeClr val="accent2"/>
                        </a:buClr>
                        <a:buSzPct val="85000"/>
                        <a:buFont typeface="Wingdings" panose="05000000000000000000" pitchFamily="2" charset="2"/>
                        <a:buChar char="v"/>
                      </a:pPr>
                      <a:r>
                        <a:rPr lang="en-US" sz="1800" kern="1200" dirty="0">
                          <a:solidFill>
                            <a:schemeClr val="tx2"/>
                          </a:solidFill>
                          <a:latin typeface="+mn-lt"/>
                          <a:ea typeface="+mn-ea"/>
                          <a:cs typeface="+mn-cs"/>
                        </a:rPr>
                        <a:t>Easy to get clarification from professor &amp; students</a:t>
                      </a:r>
                    </a:p>
                    <a:p>
                      <a:pPr marL="742950" lvl="1" indent="-285750" algn="l" defTabSz="914400" rtl="0" eaLnBrk="1" latinLnBrk="0" hangingPunct="1">
                        <a:spcBef>
                          <a:spcPct val="20000"/>
                        </a:spcBef>
                        <a:buClr>
                          <a:schemeClr val="accent2"/>
                        </a:buClr>
                        <a:buSzPct val="85000"/>
                        <a:buFont typeface="Wingdings" panose="05000000000000000000" pitchFamily="2" charset="2"/>
                        <a:buChar char="v"/>
                      </a:pPr>
                      <a:r>
                        <a:rPr lang="en-US" sz="1800" kern="1200" dirty="0">
                          <a:solidFill>
                            <a:schemeClr val="tx2"/>
                          </a:solidFill>
                          <a:latin typeface="+mn-lt"/>
                          <a:ea typeface="+mn-ea"/>
                          <a:cs typeface="+mn-cs"/>
                        </a:rPr>
                        <a:t>One professor per course (pleasing one instead of many masters)</a:t>
                      </a:r>
                      <a:endParaRPr lang="en-US" sz="1800" dirty="0"/>
                    </a:p>
                  </a:txBody>
                  <a:tcPr/>
                </a:tc>
                <a:tc>
                  <a:txBody>
                    <a:bodyPr/>
                    <a:lstStyle/>
                    <a:p>
                      <a:pPr marL="342900" indent="-342900" algn="l" defTabSz="914400" rtl="0" eaLnBrk="1" latinLnBrk="0" hangingPunct="1">
                        <a:spcBef>
                          <a:spcPct val="20000"/>
                        </a:spcBef>
                        <a:buClr>
                          <a:schemeClr val="accent1"/>
                        </a:buClr>
                        <a:buSzPct val="75000"/>
                        <a:buFont typeface="Wingdings" pitchFamily="2" charset="2"/>
                        <a:buChar char=""/>
                      </a:pPr>
                      <a:r>
                        <a:rPr lang="en-US" sz="2000" kern="1200" dirty="0">
                          <a:solidFill>
                            <a:schemeClr val="tx2"/>
                          </a:solidFill>
                          <a:latin typeface="+mn-lt"/>
                          <a:ea typeface="+mn-ea"/>
                          <a:cs typeface="+mn-cs"/>
                        </a:rPr>
                        <a:t>Drafts include committee input, but are mostly individual effort.</a:t>
                      </a:r>
                    </a:p>
                    <a:p>
                      <a:pPr marL="742950" lvl="1" indent="-285750" algn="l" defTabSz="914400" rtl="0" eaLnBrk="1" latinLnBrk="0" hangingPunct="1">
                        <a:spcBef>
                          <a:spcPct val="20000"/>
                        </a:spcBef>
                        <a:buClr>
                          <a:schemeClr val="accent2"/>
                        </a:buClr>
                        <a:buSzPct val="85000"/>
                        <a:buFont typeface="Wingdings" panose="05000000000000000000" pitchFamily="2" charset="2"/>
                        <a:buChar char="v"/>
                      </a:pPr>
                      <a:r>
                        <a:rPr lang="en-US" sz="1800" kern="1200" dirty="0">
                          <a:solidFill>
                            <a:schemeClr val="tx2"/>
                          </a:solidFill>
                          <a:latin typeface="+mn-lt"/>
                          <a:ea typeface="+mn-ea"/>
                          <a:cs typeface="+mn-cs"/>
                        </a:rPr>
                        <a:t>Clarification difficult because committee members may disagree</a:t>
                      </a:r>
                    </a:p>
                    <a:p>
                      <a:pPr marL="742950" lvl="1" indent="-285750" algn="l" defTabSz="914400" rtl="0" eaLnBrk="1" latinLnBrk="0" hangingPunct="1">
                        <a:spcBef>
                          <a:spcPct val="20000"/>
                        </a:spcBef>
                        <a:buClr>
                          <a:schemeClr val="accent2"/>
                        </a:buClr>
                        <a:buSzPct val="85000"/>
                        <a:buFont typeface="Wingdings" panose="05000000000000000000" pitchFamily="2" charset="2"/>
                        <a:buChar char="v"/>
                      </a:pPr>
                      <a:r>
                        <a:rPr lang="en-US" sz="1800" kern="1200" dirty="0">
                          <a:solidFill>
                            <a:schemeClr val="tx2"/>
                          </a:solidFill>
                          <a:latin typeface="+mn-lt"/>
                          <a:ea typeface="+mn-ea"/>
                          <a:cs typeface="+mn-cs"/>
                        </a:rPr>
                        <a:t>Potential changes in chair</a:t>
                      </a:r>
                    </a:p>
                  </a:txBody>
                  <a:tcPr/>
                </a:tc>
                <a:extLst>
                  <a:ext uri="{0D108BD9-81ED-4DB2-BD59-A6C34878D82A}">
                    <a16:rowId xmlns:a16="http://schemas.microsoft.com/office/drawing/2014/main" xmlns="" val="10002"/>
                  </a:ext>
                </a:extLst>
              </a:tr>
            </a:tbl>
          </a:graphicData>
        </a:graphic>
      </p:graphicFrame>
      <p:sp>
        <p:nvSpPr>
          <p:cNvPr id="7"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1596243039"/>
      </p:ext>
    </p:extLst>
  </p:cSld>
  <p:clrMapOvr>
    <a:masterClrMapping/>
  </p:clrMapOvr>
  <p:transition xmlns:p14="http://schemas.microsoft.com/office/powerpoint/2010/main" spd="med">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2D27C40-58A1-4396-9DBE-568FAD6E1527}" type="slidenum">
              <a:rPr lang="en-US" smtClean="0"/>
              <a:t>27</a:t>
            </a:fld>
            <a:endParaRPr lang="en-US" dirty="0"/>
          </a:p>
        </p:txBody>
      </p:sp>
      <p:sp>
        <p:nvSpPr>
          <p:cNvPr id="5" name="TextBox 4"/>
          <p:cNvSpPr txBox="1"/>
          <p:nvPr/>
        </p:nvSpPr>
        <p:spPr>
          <a:xfrm rot="5400000">
            <a:off x="-716501" y="3612100"/>
            <a:ext cx="3084575" cy="584775"/>
          </a:xfrm>
          <a:prstGeom prst="rect">
            <a:avLst/>
          </a:prstGeom>
          <a:noFill/>
        </p:spPr>
        <p:txBody>
          <a:bodyPr wrap="square" rtlCol="0">
            <a:spAutoFit/>
          </a:bodyPr>
          <a:lstStyle/>
          <a:p>
            <a:r>
              <a:rPr lang="en-GB" sz="3200" dirty="0">
                <a:solidFill>
                  <a:schemeClr val="bg1">
                    <a:lumMod val="50000"/>
                  </a:schemeClr>
                </a:solidFill>
                <a:latin typeface="Centaur" pitchFamily="18" charset="0"/>
                <a:ea typeface="Adobe Song Std L" pitchFamily="18" charset="-128"/>
                <a:cs typeface="Andalus" pitchFamily="18" charset="-78"/>
              </a:rPr>
              <a:t>~Tony Robbins</a:t>
            </a:r>
            <a:endParaRPr lang="en-US" sz="3200" dirty="0">
              <a:solidFill>
                <a:schemeClr val="bg1">
                  <a:lumMod val="50000"/>
                </a:schemeClr>
              </a:solidFill>
              <a:latin typeface="Centaur" pitchFamily="18" charset="0"/>
              <a:ea typeface="Adobe Song Std L" pitchFamily="18" charset="-128"/>
              <a:cs typeface="Andalus" pitchFamily="18" charset="-78"/>
            </a:endParaRPr>
          </a:p>
        </p:txBody>
      </p:sp>
      <p:sp>
        <p:nvSpPr>
          <p:cNvPr id="6" name="TextBox 5"/>
          <p:cNvSpPr txBox="1"/>
          <p:nvPr/>
        </p:nvSpPr>
        <p:spPr>
          <a:xfrm>
            <a:off x="1707647" y="1600200"/>
            <a:ext cx="4490578" cy="769441"/>
          </a:xfrm>
          <a:prstGeom prst="rect">
            <a:avLst/>
          </a:prstGeom>
          <a:noFill/>
        </p:spPr>
        <p:txBody>
          <a:bodyPr wrap="square" rtlCol="0">
            <a:spAutoFit/>
          </a:bodyPr>
          <a:lstStyle/>
          <a:p>
            <a:r>
              <a:rPr lang="en-GB" sz="4400" i="1" dirty="0">
                <a:latin typeface="Bodoni MT Black" pitchFamily="18" charset="0"/>
                <a:cs typeface="Aharoni" pitchFamily="2" charset="-79"/>
              </a:rPr>
              <a:t>Success</a:t>
            </a:r>
            <a:endParaRPr lang="en-US" sz="4400" i="1" dirty="0">
              <a:latin typeface="Bodoni MT Black" pitchFamily="18" charset="0"/>
              <a:cs typeface="Aharoni" pitchFamily="2" charset="-79"/>
            </a:endParaRPr>
          </a:p>
        </p:txBody>
      </p:sp>
      <p:sp>
        <p:nvSpPr>
          <p:cNvPr id="7" name="TextBox 6"/>
          <p:cNvSpPr txBox="1"/>
          <p:nvPr/>
        </p:nvSpPr>
        <p:spPr>
          <a:xfrm>
            <a:off x="3886200" y="2590800"/>
            <a:ext cx="3051049" cy="769441"/>
          </a:xfrm>
          <a:prstGeom prst="rect">
            <a:avLst/>
          </a:prstGeom>
          <a:noFill/>
        </p:spPr>
        <p:txBody>
          <a:bodyPr wrap="square" rtlCol="0">
            <a:spAutoFit/>
          </a:bodyPr>
          <a:lstStyle/>
          <a:p>
            <a:r>
              <a:rPr lang="en-GB" sz="4400" i="1" dirty="0">
                <a:latin typeface="Bodoni MT" pitchFamily="18" charset="0"/>
              </a:rPr>
              <a:t>leaves clues.</a:t>
            </a:r>
            <a:endParaRPr lang="en-US" sz="4400" i="1" dirty="0">
              <a:latin typeface="Bodoni MT" pitchFamily="18" charset="0"/>
            </a:endParaRPr>
          </a:p>
        </p:txBody>
      </p:sp>
      <p:grpSp>
        <p:nvGrpSpPr>
          <p:cNvPr id="8" name="Group 7"/>
          <p:cNvGrpSpPr/>
          <p:nvPr/>
        </p:nvGrpSpPr>
        <p:grpSpPr>
          <a:xfrm>
            <a:off x="6629400" y="2286000"/>
            <a:ext cx="1293310" cy="1285418"/>
            <a:chOff x="170975" y="-3226939"/>
            <a:chExt cx="3775553" cy="3752510"/>
          </a:xfrm>
          <a:effectLst>
            <a:outerShdw blurRad="101600" sx="102000" sy="102000" algn="ctr" rotWithShape="0">
              <a:prstClr val="black">
                <a:alpha val="60000"/>
              </a:prstClr>
            </a:outerShdw>
          </a:effectLst>
        </p:grpSpPr>
        <p:sp>
          <p:nvSpPr>
            <p:cNvPr id="9" name="Oval 36"/>
            <p:cNvSpPr/>
            <p:nvPr/>
          </p:nvSpPr>
          <p:spPr>
            <a:xfrm>
              <a:off x="1744933" y="-3226939"/>
              <a:ext cx="2201595" cy="3737338"/>
            </a:xfrm>
            <a:custGeom>
              <a:avLst/>
              <a:gdLst>
                <a:gd name="connsiteX0" fmla="*/ 802876 w 1249659"/>
                <a:gd name="connsiteY0" fmla="*/ 0 h 2121371"/>
                <a:gd name="connsiteX1" fmla="*/ 1197925 w 1249659"/>
                <a:gd name="connsiteY1" fmla="*/ 290299 h 2121371"/>
                <a:gd name="connsiteX2" fmla="*/ 1197899 w 1249659"/>
                <a:gd name="connsiteY2" fmla="*/ 287358 h 2121371"/>
                <a:gd name="connsiteX3" fmla="*/ 1212495 w 1249659"/>
                <a:gd name="connsiteY3" fmla="*/ 345780 h 2121371"/>
                <a:gd name="connsiteX4" fmla="*/ 37704 w 1249659"/>
                <a:gd name="connsiteY4" fmla="*/ 2121371 h 2121371"/>
                <a:gd name="connsiteX5" fmla="*/ 0 w 1249659"/>
                <a:gd name="connsiteY5" fmla="*/ 2017346 h 2121371"/>
                <a:gd name="connsiteX6" fmla="*/ 837001 w 1249659"/>
                <a:gd name="connsiteY6" fmla="*/ 831176 h 2121371"/>
                <a:gd name="connsiteX7" fmla="*/ 802876 w 1249659"/>
                <a:gd name="connsiteY7" fmla="*/ 834620 h 2121371"/>
                <a:gd name="connsiteX8" fmla="*/ 386055 w 1249659"/>
                <a:gd name="connsiteY8" fmla="*/ 417310 h 2121371"/>
                <a:gd name="connsiteX9" fmla="*/ 802876 w 1249659"/>
                <a:gd name="connsiteY9" fmla="*/ 0 h 2121371"/>
                <a:gd name="connsiteX0" fmla="*/ 802876 w 1310863"/>
                <a:gd name="connsiteY0" fmla="*/ 0 h 2121371"/>
                <a:gd name="connsiteX1" fmla="*/ 1197925 w 1310863"/>
                <a:gd name="connsiteY1" fmla="*/ 290299 h 2121371"/>
                <a:gd name="connsiteX2" fmla="*/ 1212495 w 1310863"/>
                <a:gd name="connsiteY2" fmla="*/ 345780 h 2121371"/>
                <a:gd name="connsiteX3" fmla="*/ 37704 w 1310863"/>
                <a:gd name="connsiteY3" fmla="*/ 2121371 h 2121371"/>
                <a:gd name="connsiteX4" fmla="*/ 0 w 1310863"/>
                <a:gd name="connsiteY4" fmla="*/ 2017346 h 2121371"/>
                <a:gd name="connsiteX5" fmla="*/ 837001 w 1310863"/>
                <a:gd name="connsiteY5" fmla="*/ 831176 h 2121371"/>
                <a:gd name="connsiteX6" fmla="*/ 802876 w 1310863"/>
                <a:gd name="connsiteY6" fmla="*/ 834620 h 2121371"/>
                <a:gd name="connsiteX7" fmla="*/ 386055 w 1310863"/>
                <a:gd name="connsiteY7" fmla="*/ 417310 h 2121371"/>
                <a:gd name="connsiteX8" fmla="*/ 802876 w 1310863"/>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9659" h="2121371">
                  <a:moveTo>
                    <a:pt x="802876" y="0"/>
                  </a:moveTo>
                  <a:cubicBezTo>
                    <a:pt x="988619" y="0"/>
                    <a:pt x="1145985" y="121635"/>
                    <a:pt x="1197925" y="290299"/>
                  </a:cubicBezTo>
                  <a:cubicBezTo>
                    <a:pt x="1212130" y="339819"/>
                    <a:pt x="1200417" y="301467"/>
                    <a:pt x="1212495" y="345780"/>
                  </a:cubicBezTo>
                  <a:cubicBezTo>
                    <a:pt x="1452193" y="1335197"/>
                    <a:pt x="470580" y="2013389"/>
                    <a:pt x="37704" y="2121371"/>
                  </a:cubicBezTo>
                  <a:lnTo>
                    <a:pt x="0" y="2017346"/>
                  </a:lnTo>
                  <a:cubicBezTo>
                    <a:pt x="123442" y="1970832"/>
                    <a:pt x="973844" y="1633613"/>
                    <a:pt x="837001" y="831176"/>
                  </a:cubicBezTo>
                  <a:cubicBezTo>
                    <a:pt x="825859" y="834150"/>
                    <a:pt x="814423" y="834620"/>
                    <a:pt x="802876" y="834620"/>
                  </a:cubicBezTo>
                  <a:cubicBezTo>
                    <a:pt x="572672" y="834620"/>
                    <a:pt x="386055" y="647784"/>
                    <a:pt x="386055" y="417310"/>
                  </a:cubicBezTo>
                  <a:cubicBezTo>
                    <a:pt x="386055" y="186836"/>
                    <a:pt x="572672" y="0"/>
                    <a:pt x="802876"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36"/>
            <p:cNvSpPr/>
            <p:nvPr/>
          </p:nvSpPr>
          <p:spPr>
            <a:xfrm>
              <a:off x="170975" y="-3211767"/>
              <a:ext cx="2201595" cy="3737338"/>
            </a:xfrm>
            <a:custGeom>
              <a:avLst/>
              <a:gdLst>
                <a:gd name="connsiteX0" fmla="*/ 802876 w 1249659"/>
                <a:gd name="connsiteY0" fmla="*/ 0 h 2121371"/>
                <a:gd name="connsiteX1" fmla="*/ 1197925 w 1249659"/>
                <a:gd name="connsiteY1" fmla="*/ 290299 h 2121371"/>
                <a:gd name="connsiteX2" fmla="*/ 1197899 w 1249659"/>
                <a:gd name="connsiteY2" fmla="*/ 287358 h 2121371"/>
                <a:gd name="connsiteX3" fmla="*/ 1212495 w 1249659"/>
                <a:gd name="connsiteY3" fmla="*/ 345780 h 2121371"/>
                <a:gd name="connsiteX4" fmla="*/ 37704 w 1249659"/>
                <a:gd name="connsiteY4" fmla="*/ 2121371 h 2121371"/>
                <a:gd name="connsiteX5" fmla="*/ 0 w 1249659"/>
                <a:gd name="connsiteY5" fmla="*/ 2017346 h 2121371"/>
                <a:gd name="connsiteX6" fmla="*/ 837001 w 1249659"/>
                <a:gd name="connsiteY6" fmla="*/ 831176 h 2121371"/>
                <a:gd name="connsiteX7" fmla="*/ 802876 w 1249659"/>
                <a:gd name="connsiteY7" fmla="*/ 834620 h 2121371"/>
                <a:gd name="connsiteX8" fmla="*/ 386055 w 1249659"/>
                <a:gd name="connsiteY8" fmla="*/ 417310 h 2121371"/>
                <a:gd name="connsiteX9" fmla="*/ 802876 w 1249659"/>
                <a:gd name="connsiteY9" fmla="*/ 0 h 2121371"/>
                <a:gd name="connsiteX0" fmla="*/ 802876 w 1310863"/>
                <a:gd name="connsiteY0" fmla="*/ 0 h 2121371"/>
                <a:gd name="connsiteX1" fmla="*/ 1197925 w 1310863"/>
                <a:gd name="connsiteY1" fmla="*/ 290299 h 2121371"/>
                <a:gd name="connsiteX2" fmla="*/ 1212495 w 1310863"/>
                <a:gd name="connsiteY2" fmla="*/ 345780 h 2121371"/>
                <a:gd name="connsiteX3" fmla="*/ 37704 w 1310863"/>
                <a:gd name="connsiteY3" fmla="*/ 2121371 h 2121371"/>
                <a:gd name="connsiteX4" fmla="*/ 0 w 1310863"/>
                <a:gd name="connsiteY4" fmla="*/ 2017346 h 2121371"/>
                <a:gd name="connsiteX5" fmla="*/ 837001 w 1310863"/>
                <a:gd name="connsiteY5" fmla="*/ 831176 h 2121371"/>
                <a:gd name="connsiteX6" fmla="*/ 802876 w 1310863"/>
                <a:gd name="connsiteY6" fmla="*/ 834620 h 2121371"/>
                <a:gd name="connsiteX7" fmla="*/ 386055 w 1310863"/>
                <a:gd name="connsiteY7" fmla="*/ 417310 h 2121371"/>
                <a:gd name="connsiteX8" fmla="*/ 802876 w 1310863"/>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9659" h="2121371">
                  <a:moveTo>
                    <a:pt x="802876" y="0"/>
                  </a:moveTo>
                  <a:cubicBezTo>
                    <a:pt x="988619" y="0"/>
                    <a:pt x="1145985" y="121635"/>
                    <a:pt x="1197925" y="290299"/>
                  </a:cubicBezTo>
                  <a:cubicBezTo>
                    <a:pt x="1212130" y="339819"/>
                    <a:pt x="1200417" y="301467"/>
                    <a:pt x="1212495" y="345780"/>
                  </a:cubicBezTo>
                  <a:cubicBezTo>
                    <a:pt x="1452193" y="1335197"/>
                    <a:pt x="470580" y="2013389"/>
                    <a:pt x="37704" y="2121371"/>
                  </a:cubicBezTo>
                  <a:lnTo>
                    <a:pt x="0" y="2017346"/>
                  </a:lnTo>
                  <a:cubicBezTo>
                    <a:pt x="123442" y="1970832"/>
                    <a:pt x="973844" y="1633613"/>
                    <a:pt x="837001" y="831176"/>
                  </a:cubicBezTo>
                  <a:cubicBezTo>
                    <a:pt x="825859" y="834150"/>
                    <a:pt x="814423" y="834620"/>
                    <a:pt x="802876" y="834620"/>
                  </a:cubicBezTo>
                  <a:cubicBezTo>
                    <a:pt x="572672" y="834620"/>
                    <a:pt x="386055" y="647784"/>
                    <a:pt x="386055" y="417310"/>
                  </a:cubicBezTo>
                  <a:cubicBezTo>
                    <a:pt x="386055" y="186836"/>
                    <a:pt x="572672" y="0"/>
                    <a:pt x="802876"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p:cNvGrpSpPr/>
          <p:nvPr/>
        </p:nvGrpSpPr>
        <p:grpSpPr>
          <a:xfrm flipH="1">
            <a:off x="414337" y="914400"/>
            <a:ext cx="1293310" cy="1285418"/>
            <a:chOff x="170975" y="1764839"/>
            <a:chExt cx="3775553" cy="3752512"/>
          </a:xfrm>
          <a:effectLst>
            <a:outerShdw blurRad="101600" sx="102000" sy="102000" algn="ctr" rotWithShape="0">
              <a:prstClr val="black">
                <a:alpha val="60000"/>
              </a:prstClr>
            </a:outerShdw>
          </a:effectLst>
        </p:grpSpPr>
        <p:sp>
          <p:nvSpPr>
            <p:cNvPr id="12" name="Oval 36"/>
            <p:cNvSpPr/>
            <p:nvPr/>
          </p:nvSpPr>
          <p:spPr>
            <a:xfrm>
              <a:off x="1744933" y="1764839"/>
              <a:ext cx="2201595" cy="3737340"/>
            </a:xfrm>
            <a:custGeom>
              <a:avLst/>
              <a:gdLst>
                <a:gd name="connsiteX0" fmla="*/ 802876 w 1249659"/>
                <a:gd name="connsiteY0" fmla="*/ 0 h 2121371"/>
                <a:gd name="connsiteX1" fmla="*/ 1197925 w 1249659"/>
                <a:gd name="connsiteY1" fmla="*/ 290299 h 2121371"/>
                <a:gd name="connsiteX2" fmla="*/ 1197899 w 1249659"/>
                <a:gd name="connsiteY2" fmla="*/ 287358 h 2121371"/>
                <a:gd name="connsiteX3" fmla="*/ 1212495 w 1249659"/>
                <a:gd name="connsiteY3" fmla="*/ 345780 h 2121371"/>
                <a:gd name="connsiteX4" fmla="*/ 37704 w 1249659"/>
                <a:gd name="connsiteY4" fmla="*/ 2121371 h 2121371"/>
                <a:gd name="connsiteX5" fmla="*/ 0 w 1249659"/>
                <a:gd name="connsiteY5" fmla="*/ 2017346 h 2121371"/>
                <a:gd name="connsiteX6" fmla="*/ 837001 w 1249659"/>
                <a:gd name="connsiteY6" fmla="*/ 831176 h 2121371"/>
                <a:gd name="connsiteX7" fmla="*/ 802876 w 1249659"/>
                <a:gd name="connsiteY7" fmla="*/ 834620 h 2121371"/>
                <a:gd name="connsiteX8" fmla="*/ 386055 w 1249659"/>
                <a:gd name="connsiteY8" fmla="*/ 417310 h 2121371"/>
                <a:gd name="connsiteX9" fmla="*/ 802876 w 1249659"/>
                <a:gd name="connsiteY9" fmla="*/ 0 h 2121371"/>
                <a:gd name="connsiteX0" fmla="*/ 802876 w 1310863"/>
                <a:gd name="connsiteY0" fmla="*/ 0 h 2121371"/>
                <a:gd name="connsiteX1" fmla="*/ 1197925 w 1310863"/>
                <a:gd name="connsiteY1" fmla="*/ 290299 h 2121371"/>
                <a:gd name="connsiteX2" fmla="*/ 1212495 w 1310863"/>
                <a:gd name="connsiteY2" fmla="*/ 345780 h 2121371"/>
                <a:gd name="connsiteX3" fmla="*/ 37704 w 1310863"/>
                <a:gd name="connsiteY3" fmla="*/ 2121371 h 2121371"/>
                <a:gd name="connsiteX4" fmla="*/ 0 w 1310863"/>
                <a:gd name="connsiteY4" fmla="*/ 2017346 h 2121371"/>
                <a:gd name="connsiteX5" fmla="*/ 837001 w 1310863"/>
                <a:gd name="connsiteY5" fmla="*/ 831176 h 2121371"/>
                <a:gd name="connsiteX6" fmla="*/ 802876 w 1310863"/>
                <a:gd name="connsiteY6" fmla="*/ 834620 h 2121371"/>
                <a:gd name="connsiteX7" fmla="*/ 386055 w 1310863"/>
                <a:gd name="connsiteY7" fmla="*/ 417310 h 2121371"/>
                <a:gd name="connsiteX8" fmla="*/ 802876 w 1310863"/>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9659" h="2121371">
                  <a:moveTo>
                    <a:pt x="802876" y="0"/>
                  </a:moveTo>
                  <a:cubicBezTo>
                    <a:pt x="988619" y="0"/>
                    <a:pt x="1145985" y="121635"/>
                    <a:pt x="1197925" y="290299"/>
                  </a:cubicBezTo>
                  <a:cubicBezTo>
                    <a:pt x="1212130" y="339819"/>
                    <a:pt x="1200417" y="301467"/>
                    <a:pt x="1212495" y="345780"/>
                  </a:cubicBezTo>
                  <a:cubicBezTo>
                    <a:pt x="1452193" y="1335197"/>
                    <a:pt x="470580" y="2013389"/>
                    <a:pt x="37704" y="2121371"/>
                  </a:cubicBezTo>
                  <a:lnTo>
                    <a:pt x="0" y="2017346"/>
                  </a:lnTo>
                  <a:cubicBezTo>
                    <a:pt x="123442" y="1970832"/>
                    <a:pt x="973844" y="1633613"/>
                    <a:pt x="837001" y="831176"/>
                  </a:cubicBezTo>
                  <a:cubicBezTo>
                    <a:pt x="825859" y="834150"/>
                    <a:pt x="814423" y="834620"/>
                    <a:pt x="802876" y="834620"/>
                  </a:cubicBezTo>
                  <a:cubicBezTo>
                    <a:pt x="572672" y="834620"/>
                    <a:pt x="386055" y="647784"/>
                    <a:pt x="386055" y="417310"/>
                  </a:cubicBezTo>
                  <a:cubicBezTo>
                    <a:pt x="386055" y="186836"/>
                    <a:pt x="572672" y="0"/>
                    <a:pt x="802876"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36"/>
            <p:cNvSpPr/>
            <p:nvPr/>
          </p:nvSpPr>
          <p:spPr>
            <a:xfrm>
              <a:off x="170975" y="1780011"/>
              <a:ext cx="2201595" cy="3737340"/>
            </a:xfrm>
            <a:custGeom>
              <a:avLst/>
              <a:gdLst>
                <a:gd name="connsiteX0" fmla="*/ 802876 w 1249659"/>
                <a:gd name="connsiteY0" fmla="*/ 0 h 2121371"/>
                <a:gd name="connsiteX1" fmla="*/ 1197925 w 1249659"/>
                <a:gd name="connsiteY1" fmla="*/ 290299 h 2121371"/>
                <a:gd name="connsiteX2" fmla="*/ 1197899 w 1249659"/>
                <a:gd name="connsiteY2" fmla="*/ 287358 h 2121371"/>
                <a:gd name="connsiteX3" fmla="*/ 1212495 w 1249659"/>
                <a:gd name="connsiteY3" fmla="*/ 345780 h 2121371"/>
                <a:gd name="connsiteX4" fmla="*/ 37704 w 1249659"/>
                <a:gd name="connsiteY4" fmla="*/ 2121371 h 2121371"/>
                <a:gd name="connsiteX5" fmla="*/ 0 w 1249659"/>
                <a:gd name="connsiteY5" fmla="*/ 2017346 h 2121371"/>
                <a:gd name="connsiteX6" fmla="*/ 837001 w 1249659"/>
                <a:gd name="connsiteY6" fmla="*/ 831176 h 2121371"/>
                <a:gd name="connsiteX7" fmla="*/ 802876 w 1249659"/>
                <a:gd name="connsiteY7" fmla="*/ 834620 h 2121371"/>
                <a:gd name="connsiteX8" fmla="*/ 386055 w 1249659"/>
                <a:gd name="connsiteY8" fmla="*/ 417310 h 2121371"/>
                <a:gd name="connsiteX9" fmla="*/ 802876 w 1249659"/>
                <a:gd name="connsiteY9" fmla="*/ 0 h 2121371"/>
                <a:gd name="connsiteX0" fmla="*/ 802876 w 1310863"/>
                <a:gd name="connsiteY0" fmla="*/ 0 h 2121371"/>
                <a:gd name="connsiteX1" fmla="*/ 1197925 w 1310863"/>
                <a:gd name="connsiteY1" fmla="*/ 290299 h 2121371"/>
                <a:gd name="connsiteX2" fmla="*/ 1212495 w 1310863"/>
                <a:gd name="connsiteY2" fmla="*/ 345780 h 2121371"/>
                <a:gd name="connsiteX3" fmla="*/ 37704 w 1310863"/>
                <a:gd name="connsiteY3" fmla="*/ 2121371 h 2121371"/>
                <a:gd name="connsiteX4" fmla="*/ 0 w 1310863"/>
                <a:gd name="connsiteY4" fmla="*/ 2017346 h 2121371"/>
                <a:gd name="connsiteX5" fmla="*/ 837001 w 1310863"/>
                <a:gd name="connsiteY5" fmla="*/ 831176 h 2121371"/>
                <a:gd name="connsiteX6" fmla="*/ 802876 w 1310863"/>
                <a:gd name="connsiteY6" fmla="*/ 834620 h 2121371"/>
                <a:gd name="connsiteX7" fmla="*/ 386055 w 1310863"/>
                <a:gd name="connsiteY7" fmla="*/ 417310 h 2121371"/>
                <a:gd name="connsiteX8" fmla="*/ 802876 w 1310863"/>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 name="connsiteX0" fmla="*/ 802876 w 1249659"/>
                <a:gd name="connsiteY0" fmla="*/ 0 h 2121371"/>
                <a:gd name="connsiteX1" fmla="*/ 1197925 w 1249659"/>
                <a:gd name="connsiteY1" fmla="*/ 290299 h 2121371"/>
                <a:gd name="connsiteX2" fmla="*/ 1212495 w 1249659"/>
                <a:gd name="connsiteY2" fmla="*/ 345780 h 2121371"/>
                <a:gd name="connsiteX3" fmla="*/ 37704 w 1249659"/>
                <a:gd name="connsiteY3" fmla="*/ 2121371 h 2121371"/>
                <a:gd name="connsiteX4" fmla="*/ 0 w 1249659"/>
                <a:gd name="connsiteY4" fmla="*/ 2017346 h 2121371"/>
                <a:gd name="connsiteX5" fmla="*/ 837001 w 1249659"/>
                <a:gd name="connsiteY5" fmla="*/ 831176 h 2121371"/>
                <a:gd name="connsiteX6" fmla="*/ 802876 w 1249659"/>
                <a:gd name="connsiteY6" fmla="*/ 834620 h 2121371"/>
                <a:gd name="connsiteX7" fmla="*/ 386055 w 1249659"/>
                <a:gd name="connsiteY7" fmla="*/ 417310 h 2121371"/>
                <a:gd name="connsiteX8" fmla="*/ 802876 w 1249659"/>
                <a:gd name="connsiteY8" fmla="*/ 0 h 2121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9659" h="2121371">
                  <a:moveTo>
                    <a:pt x="802876" y="0"/>
                  </a:moveTo>
                  <a:cubicBezTo>
                    <a:pt x="988619" y="0"/>
                    <a:pt x="1145985" y="121635"/>
                    <a:pt x="1197925" y="290299"/>
                  </a:cubicBezTo>
                  <a:cubicBezTo>
                    <a:pt x="1212130" y="339819"/>
                    <a:pt x="1200417" y="301467"/>
                    <a:pt x="1212495" y="345780"/>
                  </a:cubicBezTo>
                  <a:cubicBezTo>
                    <a:pt x="1452193" y="1335197"/>
                    <a:pt x="470580" y="2013389"/>
                    <a:pt x="37704" y="2121371"/>
                  </a:cubicBezTo>
                  <a:lnTo>
                    <a:pt x="0" y="2017346"/>
                  </a:lnTo>
                  <a:cubicBezTo>
                    <a:pt x="123442" y="1970832"/>
                    <a:pt x="973844" y="1633613"/>
                    <a:pt x="837001" y="831176"/>
                  </a:cubicBezTo>
                  <a:cubicBezTo>
                    <a:pt x="825859" y="834150"/>
                    <a:pt x="814423" y="834620"/>
                    <a:pt x="802876" y="834620"/>
                  </a:cubicBezTo>
                  <a:cubicBezTo>
                    <a:pt x="572672" y="834620"/>
                    <a:pt x="386055" y="647784"/>
                    <a:pt x="386055" y="417310"/>
                  </a:cubicBezTo>
                  <a:cubicBezTo>
                    <a:pt x="386055" y="186836"/>
                    <a:pt x="572672" y="0"/>
                    <a:pt x="802876"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extBox 13"/>
          <p:cNvSpPr txBox="1"/>
          <p:nvPr/>
        </p:nvSpPr>
        <p:spPr>
          <a:xfrm>
            <a:off x="1295400" y="5029200"/>
            <a:ext cx="7315200" cy="830997"/>
          </a:xfrm>
          <a:prstGeom prst="rect">
            <a:avLst/>
          </a:prstGeom>
          <a:noFill/>
        </p:spPr>
        <p:txBody>
          <a:bodyPr wrap="square" rtlCol="0">
            <a:spAutoFit/>
          </a:bodyPr>
          <a:lstStyle/>
          <a:p>
            <a:r>
              <a:rPr lang="en-US" sz="2400" dirty="0">
                <a:solidFill>
                  <a:schemeClr val="tx2"/>
                </a:solidFill>
              </a:rPr>
              <a:t>Identify strategies that got you through coursework and then adapt them to get you through dissertation phase.</a:t>
            </a:r>
          </a:p>
        </p:txBody>
      </p:sp>
      <p:sp>
        <p:nvSpPr>
          <p:cNvPr id="16"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3686612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Landmines: Quick Fixes to Consider</a:t>
            </a:r>
          </a:p>
        </p:txBody>
      </p:sp>
      <p:sp>
        <p:nvSpPr>
          <p:cNvPr id="4" name="Slide Number Placeholder 3"/>
          <p:cNvSpPr>
            <a:spLocks noGrp="1"/>
          </p:cNvSpPr>
          <p:nvPr>
            <p:ph type="sldNum" sz="quarter" idx="12"/>
          </p:nvPr>
        </p:nvSpPr>
        <p:spPr>
          <a:xfrm>
            <a:off x="8305800" y="6356350"/>
            <a:ext cx="381000" cy="365125"/>
          </a:xfrm>
        </p:spPr>
        <p:txBody>
          <a:bodyPr/>
          <a:lstStyle/>
          <a:p>
            <a:fld id="{B2D27C40-58A1-4396-9DBE-568FAD6E1527}" type="slidenum">
              <a:rPr lang="en-US" smtClean="0"/>
              <a:t>28</a:t>
            </a:fld>
            <a:endParaRPr lang="en-US" dirty="0"/>
          </a:p>
        </p:txBody>
      </p:sp>
      <p:sp>
        <p:nvSpPr>
          <p:cNvPr id="5" name="Rectangle 4"/>
          <p:cNvSpPr/>
          <p:nvPr/>
        </p:nvSpPr>
        <p:spPr>
          <a:xfrm>
            <a:off x="457200" y="1752600"/>
            <a:ext cx="8001000" cy="4224233"/>
          </a:xfrm>
          <a:prstGeom prst="rect">
            <a:avLst/>
          </a:prstGeom>
        </p:spPr>
        <p:txBody>
          <a:bodyPr wrap="square">
            <a:spAutoFit/>
          </a:bodyPr>
          <a:lstStyle/>
          <a:p>
            <a:pPr marL="342900" indent="-342900">
              <a:buFont typeface="Wingdings" panose="05000000000000000000" pitchFamily="2" charset="2"/>
              <a:buChar char="v"/>
            </a:pPr>
            <a:r>
              <a:rPr lang="en-US" sz="2400" dirty="0"/>
              <a:t>Start committee negotiation with outline (if possible) to start </a:t>
            </a:r>
            <a:r>
              <a:rPr lang="en-US" sz="2400"/>
              <a:t>the conversation</a:t>
            </a:r>
            <a:endParaRPr lang="en-US" sz="2400" dirty="0"/>
          </a:p>
          <a:p>
            <a:pPr marL="342900" indent="-342900">
              <a:spcBef>
                <a:spcPts val="900"/>
              </a:spcBef>
              <a:buFont typeface="Wingdings" panose="05000000000000000000" pitchFamily="2" charset="2"/>
              <a:buChar char="v"/>
            </a:pPr>
            <a:r>
              <a:rPr lang="en-US" sz="2400" dirty="0"/>
              <a:t>Writing goal: make reasonable progress on each draft</a:t>
            </a:r>
          </a:p>
          <a:p>
            <a:pPr marL="342900" indent="-342900">
              <a:spcBef>
                <a:spcPts val="900"/>
              </a:spcBef>
              <a:buFont typeface="Wingdings" panose="05000000000000000000" pitchFamily="2" charset="2"/>
              <a:buChar char="v"/>
            </a:pPr>
            <a:r>
              <a:rPr lang="en-US" sz="2400" dirty="0"/>
              <a:t>Create your own “dissertation class”</a:t>
            </a:r>
          </a:p>
          <a:p>
            <a:pPr marL="342900" indent="-342900">
              <a:spcBef>
                <a:spcPts val="900"/>
              </a:spcBef>
              <a:buFont typeface="Wingdings" panose="05000000000000000000" pitchFamily="2" charset="2"/>
              <a:buChar char="v"/>
            </a:pPr>
            <a:r>
              <a:rPr lang="en-US" sz="2400" dirty="0"/>
              <a:t>Some students find “study buddies” helpful</a:t>
            </a:r>
          </a:p>
          <a:p>
            <a:pPr marL="342900" indent="-342900">
              <a:spcBef>
                <a:spcPts val="900"/>
              </a:spcBef>
              <a:buFont typeface="Wingdings" panose="05000000000000000000" pitchFamily="2" charset="2"/>
              <a:buChar char="v"/>
            </a:pPr>
            <a:r>
              <a:rPr lang="en-US" sz="2400" dirty="0"/>
              <a:t>Cone and Foster checklists (in reference section)</a:t>
            </a:r>
          </a:p>
          <a:p>
            <a:pPr marL="342900" indent="-342900">
              <a:spcBef>
                <a:spcPts val="900"/>
              </a:spcBef>
              <a:buFont typeface="Wingdings" panose="05000000000000000000" pitchFamily="2" charset="2"/>
              <a:buChar char="v"/>
            </a:pPr>
            <a:r>
              <a:rPr lang="en-US" sz="2400" dirty="0"/>
              <a:t>Review other dissertations to use as your “syllabus”</a:t>
            </a:r>
          </a:p>
          <a:p>
            <a:pPr marL="342900" indent="-342900">
              <a:spcBef>
                <a:spcPts val="900"/>
              </a:spcBef>
              <a:buFont typeface="Wingdings" panose="05000000000000000000" pitchFamily="2" charset="2"/>
              <a:buChar char="v"/>
            </a:pPr>
            <a:r>
              <a:rPr lang="en-US" sz="2400" dirty="0"/>
              <a:t>Mindset that “dissertation is a marathon and not a sprint”</a:t>
            </a:r>
          </a:p>
          <a:p>
            <a:pPr marL="342900" indent="-342900">
              <a:spcBef>
                <a:spcPts val="900"/>
              </a:spcBef>
              <a:buFont typeface="Wingdings" panose="05000000000000000000" pitchFamily="2" charset="2"/>
              <a:buChar char="v"/>
            </a:pPr>
            <a:r>
              <a:rPr lang="en-US" sz="2400" dirty="0"/>
              <a:t>Build a support team. It takes a village.</a:t>
            </a:r>
          </a:p>
        </p:txBody>
      </p:sp>
      <p:sp>
        <p:nvSpPr>
          <p:cNvPr id="6"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2189233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Landmines: Too Busy!</a:t>
            </a:r>
          </a:p>
        </p:txBody>
      </p:sp>
      <p:sp>
        <p:nvSpPr>
          <p:cNvPr id="3" name="Content Placeholder 2"/>
          <p:cNvSpPr>
            <a:spLocks noGrp="1"/>
          </p:cNvSpPr>
          <p:nvPr>
            <p:ph idx="1"/>
          </p:nvPr>
        </p:nvSpPr>
        <p:spPr>
          <a:xfrm>
            <a:off x="457200" y="1676400"/>
            <a:ext cx="8229600" cy="4191000"/>
          </a:xfrm>
        </p:spPr>
        <p:txBody>
          <a:bodyPr>
            <a:normAutofit/>
          </a:bodyPr>
          <a:lstStyle/>
          <a:p>
            <a:r>
              <a:rPr lang="en-US" sz="2800" dirty="0"/>
              <a:t>The S.O.R.T.E.D. approach to free up time:</a:t>
            </a:r>
          </a:p>
          <a:p>
            <a:pPr lvl="1">
              <a:buFont typeface="Wingdings" panose="05000000000000000000" pitchFamily="2" charset="2"/>
              <a:buChar char="v"/>
            </a:pPr>
            <a:r>
              <a:rPr lang="en-US" sz="2800" b="1" dirty="0">
                <a:solidFill>
                  <a:schemeClr val="accent1"/>
                </a:solidFill>
              </a:rPr>
              <a:t>Simplify</a:t>
            </a:r>
            <a:r>
              <a:rPr lang="en-US" sz="2800" dirty="0">
                <a:solidFill>
                  <a:srgbClr val="FFC000"/>
                </a:solidFill>
              </a:rPr>
              <a:t> </a:t>
            </a:r>
            <a:r>
              <a:rPr lang="en-US" sz="2800" dirty="0"/>
              <a:t>to lower quality rules.</a:t>
            </a:r>
          </a:p>
          <a:p>
            <a:pPr lvl="1">
              <a:spcBef>
                <a:spcPts val="1200"/>
              </a:spcBef>
              <a:buFont typeface="Wingdings" panose="05000000000000000000" pitchFamily="2" charset="2"/>
              <a:buChar char="v"/>
            </a:pPr>
            <a:r>
              <a:rPr lang="en-US" sz="2800" b="1" dirty="0">
                <a:solidFill>
                  <a:schemeClr val="accent1"/>
                </a:solidFill>
              </a:rPr>
              <a:t>Outsource</a:t>
            </a:r>
            <a:r>
              <a:rPr lang="en-US" sz="2800" dirty="0"/>
              <a:t> to new supporter.</a:t>
            </a:r>
          </a:p>
          <a:p>
            <a:pPr lvl="1">
              <a:spcBef>
                <a:spcPts val="1200"/>
              </a:spcBef>
              <a:buFont typeface="Wingdings" panose="05000000000000000000" pitchFamily="2" charset="2"/>
              <a:buChar char="v"/>
            </a:pPr>
            <a:r>
              <a:rPr lang="en-US" sz="2800" b="1" dirty="0">
                <a:solidFill>
                  <a:schemeClr val="accent1"/>
                </a:solidFill>
              </a:rPr>
              <a:t>Refuse</a:t>
            </a:r>
            <a:r>
              <a:rPr lang="en-US" sz="2800" dirty="0">
                <a:solidFill>
                  <a:schemeClr val="accent1"/>
                </a:solidFill>
              </a:rPr>
              <a:t> </a:t>
            </a:r>
            <a:r>
              <a:rPr lang="en-US" sz="2800" dirty="0"/>
              <a:t>fixing someone else’s problem.</a:t>
            </a:r>
          </a:p>
          <a:p>
            <a:pPr lvl="1">
              <a:spcBef>
                <a:spcPts val="1200"/>
              </a:spcBef>
              <a:buFont typeface="Wingdings" panose="05000000000000000000" pitchFamily="2" charset="2"/>
              <a:buChar char="v"/>
            </a:pPr>
            <a:r>
              <a:rPr lang="en-US" sz="2800" b="1" dirty="0">
                <a:solidFill>
                  <a:schemeClr val="accent1"/>
                </a:solidFill>
              </a:rPr>
              <a:t>Transfer</a:t>
            </a:r>
            <a:r>
              <a:rPr lang="en-US" sz="2800" dirty="0">
                <a:solidFill>
                  <a:schemeClr val="accent1"/>
                </a:solidFill>
              </a:rPr>
              <a:t> </a:t>
            </a:r>
            <a:r>
              <a:rPr lang="en-US" sz="2800" dirty="0"/>
              <a:t>to existing supporter.</a:t>
            </a:r>
          </a:p>
          <a:p>
            <a:pPr lvl="1">
              <a:spcBef>
                <a:spcPts val="1200"/>
              </a:spcBef>
              <a:buFont typeface="Wingdings" panose="05000000000000000000" pitchFamily="2" charset="2"/>
              <a:buChar char="v"/>
            </a:pPr>
            <a:r>
              <a:rPr lang="en-US" sz="2800" b="1" dirty="0">
                <a:solidFill>
                  <a:schemeClr val="accent1"/>
                </a:solidFill>
              </a:rPr>
              <a:t>Eliminate </a:t>
            </a:r>
            <a:r>
              <a:rPr lang="en-US" sz="2800" dirty="0"/>
              <a:t>and just don’t do it at all.</a:t>
            </a:r>
          </a:p>
          <a:p>
            <a:pPr lvl="1">
              <a:spcBef>
                <a:spcPts val="1200"/>
              </a:spcBef>
              <a:buFont typeface="Wingdings" panose="05000000000000000000" pitchFamily="2" charset="2"/>
              <a:buChar char="v"/>
            </a:pPr>
            <a:r>
              <a:rPr lang="en-US" sz="2800" b="1" dirty="0">
                <a:solidFill>
                  <a:schemeClr val="accent1"/>
                </a:solidFill>
              </a:rPr>
              <a:t>Delay</a:t>
            </a:r>
            <a:r>
              <a:rPr lang="en-US" sz="2800" dirty="0">
                <a:solidFill>
                  <a:schemeClr val="accent1"/>
                </a:solidFill>
              </a:rPr>
              <a:t> </a:t>
            </a:r>
            <a:r>
              <a:rPr lang="en-US" sz="2800" dirty="0"/>
              <a:t>and do it later.</a:t>
            </a:r>
          </a:p>
        </p:txBody>
      </p:sp>
      <p:sp>
        <p:nvSpPr>
          <p:cNvPr id="5" name="Slide Number Placeholder 4"/>
          <p:cNvSpPr>
            <a:spLocks noGrp="1"/>
          </p:cNvSpPr>
          <p:nvPr>
            <p:ph type="sldNum" sz="quarter" idx="12"/>
          </p:nvPr>
        </p:nvSpPr>
        <p:spPr/>
        <p:txBody>
          <a:bodyPr/>
          <a:lstStyle/>
          <a:p>
            <a:fld id="{B2D27C40-58A1-4396-9DBE-568FAD6E1527}" type="slidenum">
              <a:rPr lang="en-US" smtClean="0"/>
              <a:t>29</a:t>
            </a:fld>
            <a:endParaRPr lang="en-US" dirty="0"/>
          </a:p>
        </p:txBody>
      </p:sp>
      <p:sp>
        <p:nvSpPr>
          <p:cNvPr id="6"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2240194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a:t>
            </a:r>
          </a:p>
        </p:txBody>
      </p:sp>
      <p:sp>
        <p:nvSpPr>
          <p:cNvPr id="3" name="Content Placeholder 2"/>
          <p:cNvSpPr>
            <a:spLocks noGrp="1"/>
          </p:cNvSpPr>
          <p:nvPr>
            <p:ph idx="1"/>
          </p:nvPr>
        </p:nvSpPr>
        <p:spPr>
          <a:xfrm>
            <a:off x="457200" y="1981200"/>
            <a:ext cx="8229600" cy="2553256"/>
          </a:xfrm>
        </p:spPr>
        <p:txBody>
          <a:bodyPr>
            <a:normAutofit lnSpcReduction="10000"/>
          </a:bodyPr>
          <a:lstStyle/>
          <a:p>
            <a:r>
              <a:rPr lang="en-US" dirty="0"/>
              <a:t>Clearly decide if you are doing a “practitioner’s dissertation” or an “academic dissertation.”</a:t>
            </a:r>
          </a:p>
          <a:p>
            <a:pPr>
              <a:spcBef>
                <a:spcPts val="1200"/>
              </a:spcBef>
            </a:pPr>
            <a:r>
              <a:rPr lang="en-US" dirty="0"/>
              <a:t>Practitioner’s dissertation=Basically a giant term paper</a:t>
            </a:r>
          </a:p>
          <a:p>
            <a:pPr>
              <a:spcBef>
                <a:spcPts val="1200"/>
              </a:spcBef>
            </a:pPr>
            <a:r>
              <a:rPr lang="en-US" dirty="0"/>
              <a:t>Academic dissertation=additional goals besides graduating</a:t>
            </a:r>
          </a:p>
          <a:p>
            <a:pPr>
              <a:spcBef>
                <a:spcPts val="1200"/>
              </a:spcBef>
            </a:pPr>
            <a:r>
              <a:rPr lang="en-US" dirty="0"/>
              <a:t>Success is best achieved when you are clear about the goal but flexible about the process of getting there – Brian Tracy</a:t>
            </a:r>
          </a:p>
          <a:p>
            <a:pPr marL="0" indent="0">
              <a:spcBef>
                <a:spcPts val="1200"/>
              </a:spcBef>
              <a:buNone/>
            </a:pPr>
            <a:endParaRPr lang="en-US" dirty="0"/>
          </a:p>
          <a:p>
            <a:pPr>
              <a:spcBef>
                <a:spcPts val="1200"/>
              </a:spcBef>
            </a:pPr>
            <a:endParaRPr lang="en-US" dirty="0"/>
          </a:p>
          <a:p>
            <a:endParaRPr lang="en-US" dirty="0"/>
          </a:p>
        </p:txBody>
      </p:sp>
      <p:sp>
        <p:nvSpPr>
          <p:cNvPr id="5"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
        <p:nvSpPr>
          <p:cNvPr id="6" name="Slide Number Placeholder 5"/>
          <p:cNvSpPr>
            <a:spLocks noGrp="1"/>
          </p:cNvSpPr>
          <p:nvPr>
            <p:ph type="sldNum" sz="quarter" idx="12"/>
          </p:nvPr>
        </p:nvSpPr>
        <p:spPr>
          <a:xfrm>
            <a:off x="8077200" y="6356350"/>
            <a:ext cx="609600" cy="365125"/>
          </a:xfrm>
        </p:spPr>
        <p:txBody>
          <a:bodyPr/>
          <a:lstStyle/>
          <a:p>
            <a:fld id="{B2D27C40-58A1-4396-9DBE-568FAD6E1527}" type="slidenum">
              <a:rPr lang="en-US" smtClean="0"/>
              <a:t>3</a:t>
            </a:fld>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4800600"/>
            <a:ext cx="8534400" cy="1289606"/>
          </a:xfrm>
          <a:prstGeom prst="rect">
            <a:avLst/>
          </a:prstGeom>
        </p:spPr>
      </p:pic>
    </p:spTree>
    <p:extLst>
      <p:ext uri="{BB962C8B-B14F-4D97-AF65-F5344CB8AC3E}">
        <p14:creationId xmlns:p14="http://schemas.microsoft.com/office/powerpoint/2010/main" val="3967658111"/>
      </p:ext>
    </p:extLst>
  </p:cSld>
  <p:clrMapOvr>
    <a:masterClrMapping/>
  </p:clrMapOvr>
  <p:transition xmlns:p14="http://schemas.microsoft.com/office/powerpoint/2010/main" spd="med">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2880"/>
            <a:ext cx="8610600" cy="1111664"/>
          </a:xfrm>
        </p:spPr>
        <p:txBody>
          <a:bodyPr>
            <a:normAutofit/>
          </a:bodyPr>
          <a:lstStyle/>
          <a:p>
            <a:r>
              <a:rPr lang="en-US" dirty="0"/>
              <a:t>Other Landmines: Mixed Methods Approach</a:t>
            </a:r>
          </a:p>
        </p:txBody>
      </p:sp>
      <p:sp>
        <p:nvSpPr>
          <p:cNvPr id="3" name="Content Placeholder 2"/>
          <p:cNvSpPr>
            <a:spLocks noGrp="1"/>
          </p:cNvSpPr>
          <p:nvPr>
            <p:ph idx="1"/>
          </p:nvPr>
        </p:nvSpPr>
        <p:spPr>
          <a:xfrm>
            <a:off x="457200" y="1600200"/>
            <a:ext cx="8229600" cy="3810000"/>
          </a:xfrm>
        </p:spPr>
        <p:txBody>
          <a:bodyPr>
            <a:normAutofit/>
          </a:bodyPr>
          <a:lstStyle/>
          <a:p>
            <a:r>
              <a:rPr lang="en-US" dirty="0"/>
              <a:t>Designing a mixed methods study at the outset instead of a quantitative study (increases time required to collect and analyze data). </a:t>
            </a:r>
          </a:p>
          <a:p>
            <a:pPr>
              <a:spcBef>
                <a:spcPts val="1800"/>
              </a:spcBef>
            </a:pPr>
            <a:r>
              <a:rPr lang="en-US" dirty="0"/>
              <a:t>Because of small actual sample size and data quality, avoid rare populations.</a:t>
            </a:r>
          </a:p>
          <a:p>
            <a:pPr>
              <a:spcBef>
                <a:spcPts val="1800"/>
              </a:spcBef>
            </a:pPr>
            <a:r>
              <a:rPr lang="en-US" dirty="0"/>
              <a:t>In this case, the committee may require that you adjust the methodology from a quantitative approach to a mixed methods approach.</a:t>
            </a:r>
          </a:p>
        </p:txBody>
      </p:sp>
      <p:sp>
        <p:nvSpPr>
          <p:cNvPr id="6" name="Slide Number Placeholder 5"/>
          <p:cNvSpPr>
            <a:spLocks noGrp="1"/>
          </p:cNvSpPr>
          <p:nvPr>
            <p:ph type="sldNum" sz="quarter" idx="12"/>
          </p:nvPr>
        </p:nvSpPr>
        <p:spPr/>
        <p:txBody>
          <a:bodyPr/>
          <a:lstStyle/>
          <a:p>
            <a:fld id="{B2D27C40-58A1-4396-9DBE-568FAD6E1527}" type="slidenum">
              <a:rPr lang="en-US" smtClean="0"/>
              <a:t>30</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3468340201"/>
      </p:ext>
    </p:extLst>
  </p:cSld>
  <p:clrMapOvr>
    <a:masterClrMapping/>
  </p:clrMapOvr>
  <p:transition xmlns:p14="http://schemas.microsoft.com/office/powerpoint/2010/mai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8686800" cy="1111664"/>
          </a:xfrm>
        </p:spPr>
        <p:txBody>
          <a:bodyPr>
            <a:normAutofit/>
          </a:bodyPr>
          <a:lstStyle/>
          <a:p>
            <a:r>
              <a:rPr lang="en-US" dirty="0"/>
              <a:t>Other Landmines: Schooling vs. Education</a:t>
            </a:r>
          </a:p>
        </p:txBody>
      </p:sp>
      <p:sp>
        <p:nvSpPr>
          <p:cNvPr id="3" name="Content Placeholder 2"/>
          <p:cNvSpPr>
            <a:spLocks noGrp="1"/>
          </p:cNvSpPr>
          <p:nvPr>
            <p:ph idx="1"/>
          </p:nvPr>
        </p:nvSpPr>
        <p:spPr>
          <a:xfrm>
            <a:off x="457200" y="1600200"/>
            <a:ext cx="8458200" cy="4724400"/>
          </a:xfrm>
        </p:spPr>
        <p:txBody>
          <a:bodyPr>
            <a:normAutofit/>
          </a:bodyPr>
          <a:lstStyle/>
          <a:p>
            <a:r>
              <a:rPr lang="en-US" dirty="0"/>
              <a:t>Separate your schooling from your education.</a:t>
            </a:r>
          </a:p>
          <a:p>
            <a:pPr lvl="1">
              <a:buFont typeface="Wingdings" panose="05000000000000000000" pitchFamily="2" charset="2"/>
              <a:buChar char="v"/>
            </a:pPr>
            <a:r>
              <a:rPr lang="en-US" sz="2200" dirty="0"/>
              <a:t>Schooling = minimum needed to graduate</a:t>
            </a:r>
          </a:p>
          <a:p>
            <a:pPr lvl="1">
              <a:buFont typeface="Wingdings" panose="05000000000000000000" pitchFamily="2" charset="2"/>
              <a:buChar char="v"/>
            </a:pPr>
            <a:r>
              <a:rPr lang="en-US" sz="2200" dirty="0"/>
              <a:t>Education = life-long process of learning</a:t>
            </a:r>
          </a:p>
          <a:p>
            <a:pPr>
              <a:spcBef>
                <a:spcPts val="1200"/>
              </a:spcBef>
            </a:pPr>
            <a:r>
              <a:rPr lang="en-US" b="1" dirty="0">
                <a:solidFill>
                  <a:schemeClr val="accent1"/>
                </a:solidFill>
              </a:rPr>
              <a:t>Phase 1 (needed to graduate): </a:t>
            </a:r>
            <a:r>
              <a:rPr lang="en-US" dirty="0"/>
              <a:t>Think of your dissertation in terms of phase one and yourself as a novice researcher. Do what is required to complete your schooling and graduate.</a:t>
            </a:r>
          </a:p>
          <a:p>
            <a:pPr>
              <a:spcBef>
                <a:spcPts val="1200"/>
              </a:spcBef>
            </a:pPr>
            <a:r>
              <a:rPr lang="en-US" b="1" dirty="0">
                <a:solidFill>
                  <a:schemeClr val="accent1"/>
                </a:solidFill>
              </a:rPr>
              <a:t>Phase 2 (additional interests to pursue later in life): </a:t>
            </a:r>
            <a:r>
              <a:rPr lang="en-US" dirty="0"/>
              <a:t>You may later decide to build upon your dissertation research. For example, you may apply knowledge gained from your dissertation research to your particular spheres of influence in new ways.</a:t>
            </a:r>
          </a:p>
        </p:txBody>
      </p:sp>
      <p:sp>
        <p:nvSpPr>
          <p:cNvPr id="6" name="Slide Number Placeholder 5"/>
          <p:cNvSpPr>
            <a:spLocks noGrp="1"/>
          </p:cNvSpPr>
          <p:nvPr>
            <p:ph type="sldNum" sz="quarter" idx="12"/>
          </p:nvPr>
        </p:nvSpPr>
        <p:spPr/>
        <p:txBody>
          <a:bodyPr/>
          <a:lstStyle/>
          <a:p>
            <a:fld id="{B2D27C40-58A1-4396-9DBE-568FAD6E1527}" type="slidenum">
              <a:rPr lang="en-US" smtClean="0"/>
              <a:t>31</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2296606646"/>
      </p:ext>
    </p:extLst>
  </p:cSld>
  <p:clrMapOvr>
    <a:masterClrMapping/>
  </p:clrMapOvr>
  <p:transition xmlns:p14="http://schemas.microsoft.com/office/powerpoint/2010/main" spd="med">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Good Books and Resources</a:t>
            </a:r>
          </a:p>
        </p:txBody>
      </p:sp>
      <p:sp>
        <p:nvSpPr>
          <p:cNvPr id="3" name="Content Placeholder 2"/>
          <p:cNvSpPr>
            <a:spLocks noGrp="1"/>
          </p:cNvSpPr>
          <p:nvPr>
            <p:ph idx="1"/>
          </p:nvPr>
        </p:nvSpPr>
        <p:spPr>
          <a:xfrm>
            <a:off x="304800" y="1646237"/>
            <a:ext cx="8458200" cy="4678363"/>
          </a:xfrm>
        </p:spPr>
        <p:txBody>
          <a:bodyPr>
            <a:normAutofit fontScale="92500" lnSpcReduction="20000"/>
          </a:bodyPr>
          <a:lstStyle/>
          <a:p>
            <a:pPr marL="0" lvl="1" indent="0">
              <a:spcBef>
                <a:spcPts val="0"/>
              </a:spcBef>
              <a:buNone/>
            </a:pPr>
            <a:r>
              <a:rPr lang="en-US" sz="2400" dirty="0"/>
              <a:t>Cone, J. D., &amp; Foster, S. L. (2006). </a:t>
            </a:r>
            <a:r>
              <a:rPr lang="en-US" sz="2400" i="1" dirty="0"/>
              <a:t>Dissertations and theses from start</a:t>
            </a:r>
          </a:p>
          <a:p>
            <a:pPr marL="228600" lvl="2" indent="0">
              <a:spcBef>
                <a:spcPts val="0"/>
              </a:spcBef>
              <a:buNone/>
            </a:pPr>
            <a:r>
              <a:rPr lang="en-US" sz="2400" i="1" dirty="0"/>
              <a:t>to finish: Psychology and related fields </a:t>
            </a:r>
            <a:r>
              <a:rPr lang="en-US" sz="2400" dirty="0"/>
              <a:t>(2nd ed.). Washington, DC: American Psychological Association.</a:t>
            </a:r>
          </a:p>
          <a:p>
            <a:pPr marL="0" lvl="1" indent="0">
              <a:lnSpc>
                <a:spcPct val="110000"/>
              </a:lnSpc>
              <a:spcBef>
                <a:spcPts val="900"/>
              </a:spcBef>
              <a:buNone/>
            </a:pPr>
            <a:r>
              <a:rPr lang="en-US" sz="2400" dirty="0"/>
              <a:t>Faul, F., Erdfelder, E., Buchner, A., &amp; Lang, A. G. (2009). Statistical</a:t>
            </a:r>
          </a:p>
          <a:p>
            <a:pPr marL="0" lvl="1" indent="0">
              <a:lnSpc>
                <a:spcPct val="110000"/>
              </a:lnSpc>
              <a:spcBef>
                <a:spcPts val="900"/>
              </a:spcBef>
              <a:buNone/>
            </a:pPr>
            <a:r>
              <a:rPr lang="en-US" sz="2400" dirty="0"/>
              <a:t>   power analyses using G*Power 3.1: Tests for correlation and </a:t>
            </a:r>
          </a:p>
          <a:p>
            <a:pPr marL="0" lvl="1" indent="0">
              <a:lnSpc>
                <a:spcPct val="110000"/>
              </a:lnSpc>
              <a:spcBef>
                <a:spcPts val="900"/>
              </a:spcBef>
              <a:buNone/>
            </a:pPr>
            <a:r>
              <a:rPr lang="en-US" sz="2400" dirty="0"/>
              <a:t>   regression analysis. </a:t>
            </a:r>
            <a:r>
              <a:rPr lang="en-US" sz="2400" i="1" dirty="0"/>
              <a:t>Behavior Research Methods, 41</a:t>
            </a:r>
            <a:r>
              <a:rPr lang="en-US" sz="2400" dirty="0"/>
              <a:t>(4), 114-1160.</a:t>
            </a:r>
          </a:p>
          <a:p>
            <a:pPr marL="0" lvl="1" indent="0">
              <a:lnSpc>
                <a:spcPct val="110000"/>
              </a:lnSpc>
              <a:spcBef>
                <a:spcPts val="900"/>
              </a:spcBef>
              <a:buNone/>
            </a:pPr>
            <a:r>
              <a:rPr lang="en-US" sz="2400" dirty="0"/>
              <a:t>Fisher, R., Ury, W. L., &amp; Patton, B. (2011). </a:t>
            </a:r>
            <a:r>
              <a:rPr lang="en-US" sz="2400" i="1" dirty="0"/>
              <a:t>Getting to yes: Negotiating</a:t>
            </a:r>
          </a:p>
          <a:p>
            <a:pPr marL="228600" lvl="2" indent="0">
              <a:lnSpc>
                <a:spcPct val="110000"/>
              </a:lnSpc>
              <a:spcBef>
                <a:spcPts val="900"/>
              </a:spcBef>
              <a:buNone/>
            </a:pPr>
            <a:r>
              <a:rPr lang="en-US" sz="2400" i="1" dirty="0"/>
              <a:t>agreement without giving in</a:t>
            </a:r>
            <a:r>
              <a:rPr lang="en-US" sz="2400" dirty="0"/>
              <a:t>. New York, NY: Penguin.</a:t>
            </a:r>
          </a:p>
          <a:p>
            <a:pPr marL="0" lvl="1" indent="0">
              <a:lnSpc>
                <a:spcPct val="110000"/>
              </a:lnSpc>
              <a:spcBef>
                <a:spcPts val="900"/>
              </a:spcBef>
              <a:buNone/>
            </a:pPr>
            <a:r>
              <a:rPr lang="en-US" sz="2400" dirty="0"/>
              <a:t>Google Scholar and regular Google search engines</a:t>
            </a:r>
          </a:p>
          <a:p>
            <a:pPr marL="0" lvl="1" indent="0">
              <a:lnSpc>
                <a:spcPct val="110000"/>
              </a:lnSpc>
              <a:spcBef>
                <a:spcPts val="900"/>
              </a:spcBef>
              <a:buNone/>
            </a:pPr>
            <a:r>
              <a:rPr lang="en-US" sz="2400" dirty="0"/>
              <a:t>International Personality Item Pool (</a:t>
            </a:r>
            <a:r>
              <a:rPr lang="en-US" sz="2400" dirty="0">
                <a:hlinkClick r:id="rId2"/>
              </a:rPr>
              <a:t>www.ipip.ori.org</a:t>
            </a:r>
            <a:r>
              <a:rPr lang="en-US" sz="2400" dirty="0"/>
              <a:t>)</a:t>
            </a:r>
          </a:p>
          <a:p>
            <a:pPr marL="0" lvl="1" indent="0">
              <a:lnSpc>
                <a:spcPct val="110000"/>
              </a:lnSpc>
              <a:spcBef>
                <a:spcPts val="900"/>
              </a:spcBef>
              <a:buNone/>
            </a:pPr>
            <a:r>
              <a:rPr lang="en-US" sz="2400" dirty="0"/>
              <a:t>Maurer, R. (2014). </a:t>
            </a:r>
            <a:r>
              <a:rPr lang="en-US" sz="2400" i="1" dirty="0"/>
              <a:t>One small step can change your life: The kaizen </a:t>
            </a:r>
          </a:p>
          <a:p>
            <a:pPr marL="228600" lvl="2" indent="0">
              <a:lnSpc>
                <a:spcPct val="110000"/>
              </a:lnSpc>
              <a:spcBef>
                <a:spcPts val="900"/>
              </a:spcBef>
              <a:buNone/>
            </a:pPr>
            <a:r>
              <a:rPr lang="en-US" sz="2400" i="1" dirty="0"/>
              <a:t>way</a:t>
            </a:r>
            <a:r>
              <a:rPr lang="en-US" sz="2400" dirty="0"/>
              <a:t>. New York, NY: Workman Publishing.</a:t>
            </a:r>
          </a:p>
        </p:txBody>
      </p:sp>
      <p:sp>
        <p:nvSpPr>
          <p:cNvPr id="6" name="Slide Number Placeholder 5"/>
          <p:cNvSpPr>
            <a:spLocks noGrp="1"/>
          </p:cNvSpPr>
          <p:nvPr>
            <p:ph type="sldNum" sz="quarter" idx="12"/>
          </p:nvPr>
        </p:nvSpPr>
        <p:spPr/>
        <p:txBody>
          <a:bodyPr/>
          <a:lstStyle/>
          <a:p>
            <a:fld id="{B2D27C40-58A1-4396-9DBE-568FAD6E1527}" type="slidenum">
              <a:rPr lang="en-US" smtClean="0"/>
              <a:t>32</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2881708188"/>
      </p:ext>
    </p:extLst>
  </p:cSld>
  <p:clrMapOvr>
    <a:masterClrMapping/>
  </p:clrMapOvr>
  <p:transition xmlns:p14="http://schemas.microsoft.com/office/powerpoint/2010/main" spd="med">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Good Books and Resources</a:t>
            </a:r>
          </a:p>
        </p:txBody>
      </p:sp>
      <p:sp>
        <p:nvSpPr>
          <p:cNvPr id="3" name="Content Placeholder 2"/>
          <p:cNvSpPr>
            <a:spLocks noGrp="1"/>
          </p:cNvSpPr>
          <p:nvPr>
            <p:ph idx="1"/>
          </p:nvPr>
        </p:nvSpPr>
        <p:spPr>
          <a:xfrm>
            <a:off x="228600" y="1600200"/>
            <a:ext cx="8763000" cy="4756150"/>
          </a:xfrm>
        </p:spPr>
        <p:txBody>
          <a:bodyPr>
            <a:noAutofit/>
          </a:bodyPr>
          <a:lstStyle/>
          <a:p>
            <a:pPr marL="0" lvl="1" indent="0">
              <a:spcBef>
                <a:spcPts val="0"/>
              </a:spcBef>
              <a:buNone/>
            </a:pPr>
            <a:r>
              <a:rPr lang="en-US" sz="2200" dirty="0"/>
              <a:t>Mental Measurements Yearbook with Tests in Print</a:t>
            </a:r>
          </a:p>
          <a:p>
            <a:pPr marL="0" lvl="1" indent="0">
              <a:spcBef>
                <a:spcPts val="1200"/>
              </a:spcBef>
              <a:buNone/>
            </a:pPr>
            <a:r>
              <a:rPr lang="en-US" sz="2200" dirty="0"/>
              <a:t>Newton, R. R., Rudestam, K. E. (2012). </a:t>
            </a:r>
            <a:r>
              <a:rPr lang="en-US" sz="2200" i="1" dirty="0"/>
              <a:t>Your statistical consultant: </a:t>
            </a:r>
          </a:p>
          <a:p>
            <a:pPr marL="0" lvl="1" indent="0">
              <a:spcBef>
                <a:spcPts val="0"/>
              </a:spcBef>
              <a:buNone/>
            </a:pPr>
            <a:r>
              <a:rPr lang="en-US" sz="2200" i="1" dirty="0"/>
              <a:t>   Answers to your data analysis questions </a:t>
            </a:r>
            <a:r>
              <a:rPr lang="en-US" sz="2200" dirty="0"/>
              <a:t>(2nd ed.). Thousand Oaks, CA.</a:t>
            </a:r>
          </a:p>
          <a:p>
            <a:pPr marL="0" lvl="1" indent="0">
              <a:spcBef>
                <a:spcPts val="1200"/>
              </a:spcBef>
              <a:buNone/>
            </a:pPr>
            <a:r>
              <a:rPr lang="en-US" sz="2200" dirty="0"/>
              <a:t>Simon, M. K., &amp; Goes, J. (2011). </a:t>
            </a:r>
            <a:r>
              <a:rPr lang="en-US" sz="2200" i="1" dirty="0"/>
              <a:t>Dissertation &amp; scholarly research:</a:t>
            </a:r>
          </a:p>
          <a:p>
            <a:pPr marL="0" lvl="1" indent="0">
              <a:spcBef>
                <a:spcPts val="0"/>
              </a:spcBef>
              <a:buNone/>
            </a:pPr>
            <a:r>
              <a:rPr lang="en-US" sz="2200" i="1" dirty="0"/>
              <a:t>   Recipes for success</a:t>
            </a:r>
            <a:r>
              <a:rPr lang="en-US" sz="2200" dirty="0"/>
              <a:t>. CreateSpace Independent Publishing Platform. </a:t>
            </a:r>
          </a:p>
          <a:p>
            <a:pPr marL="0" lvl="1" indent="0">
              <a:spcBef>
                <a:spcPts val="0"/>
              </a:spcBef>
              <a:buNone/>
            </a:pPr>
            <a:r>
              <a:rPr lang="en-US" sz="2200" dirty="0"/>
              <a:t>   (New edition in 2018).</a:t>
            </a:r>
          </a:p>
          <a:p>
            <a:pPr marL="0" lvl="1" indent="0">
              <a:spcBef>
                <a:spcPts val="1200"/>
              </a:spcBef>
              <a:buNone/>
            </a:pPr>
            <a:r>
              <a:rPr lang="en-US" sz="2200" dirty="0"/>
              <a:t>Students who completed their dissertations. </a:t>
            </a:r>
          </a:p>
          <a:p>
            <a:pPr marL="0" lvl="1" indent="0">
              <a:spcBef>
                <a:spcPts val="1200"/>
              </a:spcBef>
              <a:buNone/>
            </a:pPr>
            <a:r>
              <a:rPr lang="en-US" sz="2200" dirty="0"/>
              <a:t>Tracy, B. (2007). </a:t>
            </a:r>
            <a:r>
              <a:rPr lang="en-US" sz="2200" i="1" dirty="0"/>
              <a:t>Eat that frog! 21 great ways to stop procrastinating and</a:t>
            </a:r>
          </a:p>
          <a:p>
            <a:pPr marL="0" lvl="1" indent="0">
              <a:spcBef>
                <a:spcPts val="0"/>
              </a:spcBef>
              <a:buNone/>
            </a:pPr>
            <a:r>
              <a:rPr lang="en-US" sz="2200" i="1" dirty="0"/>
              <a:t>   get more done in less time</a:t>
            </a:r>
            <a:r>
              <a:rPr lang="en-US" sz="2200" dirty="0"/>
              <a:t>. San Francisco, CA: </a:t>
            </a:r>
            <a:r>
              <a:rPr lang="en-US" sz="2200" dirty="0" err="1"/>
              <a:t>Berrett</a:t>
            </a:r>
            <a:r>
              <a:rPr lang="en-US" sz="2200" dirty="0"/>
              <a:t>-Koehler.</a:t>
            </a:r>
          </a:p>
          <a:p>
            <a:pPr marL="0" lvl="2" indent="0">
              <a:spcBef>
                <a:spcPts val="1200"/>
              </a:spcBef>
              <a:buNone/>
            </a:pPr>
            <a:r>
              <a:rPr lang="en-US" sz="2200" dirty="0"/>
              <a:t>University reference librarian.</a:t>
            </a:r>
          </a:p>
        </p:txBody>
      </p:sp>
      <p:sp>
        <p:nvSpPr>
          <p:cNvPr id="6" name="Slide Number Placeholder 5"/>
          <p:cNvSpPr>
            <a:spLocks noGrp="1"/>
          </p:cNvSpPr>
          <p:nvPr>
            <p:ph type="sldNum" sz="quarter" idx="12"/>
          </p:nvPr>
        </p:nvSpPr>
        <p:spPr/>
        <p:txBody>
          <a:bodyPr/>
          <a:lstStyle/>
          <a:p>
            <a:fld id="{B2D27C40-58A1-4396-9DBE-568FAD6E1527}" type="slidenum">
              <a:rPr lang="en-US" smtClean="0"/>
              <a:t>33</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1567804046"/>
      </p:ext>
    </p:extLst>
  </p:cSld>
  <p:clrMapOvr>
    <a:masterClrMapping/>
  </p:clrMapOvr>
  <p:transition xmlns:p14="http://schemas.microsoft.com/office/powerpoint/2010/main" spd="med">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Authors</a:t>
            </a:r>
          </a:p>
        </p:txBody>
      </p:sp>
      <p:sp>
        <p:nvSpPr>
          <p:cNvPr id="3" name="Text Placeholder 2"/>
          <p:cNvSpPr>
            <a:spLocks noGrp="1"/>
          </p:cNvSpPr>
          <p:nvPr>
            <p:ph type="body" idx="1"/>
          </p:nvPr>
        </p:nvSpPr>
        <p:spPr>
          <a:xfrm>
            <a:off x="228600" y="1535113"/>
            <a:ext cx="4040188" cy="639762"/>
          </a:xfrm>
        </p:spPr>
        <p:txBody>
          <a:bodyPr/>
          <a:lstStyle/>
          <a:p>
            <a:r>
              <a:rPr lang="en-US" dirty="0">
                <a:solidFill>
                  <a:schemeClr val="accent1"/>
                </a:solidFill>
              </a:rPr>
              <a:t>Tom Granoff, Ph.D.</a:t>
            </a:r>
          </a:p>
        </p:txBody>
      </p:sp>
      <p:sp>
        <p:nvSpPr>
          <p:cNvPr id="4" name="Content Placeholder 3"/>
          <p:cNvSpPr>
            <a:spLocks noGrp="1"/>
          </p:cNvSpPr>
          <p:nvPr>
            <p:ph sz="half" idx="2"/>
          </p:nvPr>
        </p:nvSpPr>
        <p:spPr>
          <a:xfrm>
            <a:off x="304800" y="2174875"/>
            <a:ext cx="4040188" cy="3951288"/>
          </a:xfrm>
        </p:spPr>
        <p:txBody>
          <a:bodyPr>
            <a:normAutofit fontScale="85000" lnSpcReduction="10000"/>
          </a:bodyPr>
          <a:lstStyle/>
          <a:p>
            <a:pPr marL="0" indent="0">
              <a:buNone/>
            </a:pPr>
            <a:r>
              <a:rPr lang="en-US" dirty="0"/>
              <a:t>Dr. Granoff earned his doctorate in Clinical Psychology from Fuller Theological Seminary. He has been an adjunct statistics and research professor in the School of Education at Pepperdine since 2002. He is also a certified life coach and has been an independent dissertation consultant since 1980, advising on over 1,000 dissertations in the last 10 years alone at more than 20 universities. His email address is </a:t>
            </a:r>
            <a:r>
              <a:rPr lang="en-US" u="sng" dirty="0">
                <a:hlinkClick r:id="rId2"/>
              </a:rPr>
              <a:t>tom.granoff@pepperdine.edu</a:t>
            </a:r>
            <a:r>
              <a:rPr lang="en-US" dirty="0"/>
              <a:t>. </a:t>
            </a:r>
          </a:p>
        </p:txBody>
      </p:sp>
      <p:sp>
        <p:nvSpPr>
          <p:cNvPr id="5" name="Text Placeholder 4"/>
          <p:cNvSpPr>
            <a:spLocks noGrp="1"/>
          </p:cNvSpPr>
          <p:nvPr>
            <p:ph type="body" sz="quarter" idx="3"/>
          </p:nvPr>
        </p:nvSpPr>
        <p:spPr>
          <a:xfrm>
            <a:off x="4797425" y="1535113"/>
            <a:ext cx="4041775" cy="639762"/>
          </a:xfrm>
        </p:spPr>
        <p:txBody>
          <a:bodyPr/>
          <a:lstStyle/>
          <a:p>
            <a:r>
              <a:rPr lang="en-US" dirty="0">
                <a:solidFill>
                  <a:schemeClr val="accent1"/>
                </a:solidFill>
              </a:rPr>
              <a:t>Debra A. Fisher, Ph.D.</a:t>
            </a:r>
          </a:p>
        </p:txBody>
      </p:sp>
      <p:sp>
        <p:nvSpPr>
          <p:cNvPr id="6" name="Content Placeholder 5"/>
          <p:cNvSpPr>
            <a:spLocks noGrp="1"/>
          </p:cNvSpPr>
          <p:nvPr>
            <p:ph sz="quarter" idx="4"/>
          </p:nvPr>
        </p:nvSpPr>
        <p:spPr>
          <a:xfrm>
            <a:off x="4873625" y="2133600"/>
            <a:ext cx="4041775" cy="3844926"/>
          </a:xfrm>
        </p:spPr>
        <p:txBody>
          <a:bodyPr>
            <a:normAutofit fontScale="92500"/>
          </a:bodyPr>
          <a:lstStyle/>
          <a:p>
            <a:pPr marL="0" indent="0">
              <a:buNone/>
            </a:pPr>
            <a:r>
              <a:rPr lang="en-US" sz="2200" dirty="0"/>
              <a:t>Dr. Fisher earned her doctorate in Education from Capella University. She graduated </a:t>
            </a:r>
            <a:r>
              <a:rPr lang="en-US" sz="2200" i="1" dirty="0"/>
              <a:t>summa cum laude </a:t>
            </a:r>
            <a:r>
              <a:rPr lang="en-US" sz="2200" dirty="0"/>
              <a:t>from Grand Canyon University with a double-major in English and Education and a minor in Philosophy. As an independent research consultant and qualitative analyst for more than 15 years,   she has advised on 100s of dissertations. Her email address is </a:t>
            </a:r>
            <a:r>
              <a:rPr lang="en-US" sz="2200" dirty="0">
                <a:hlinkClick r:id="rId3"/>
              </a:rPr>
              <a:t>Debra@CastleBridgeResearch.com</a:t>
            </a:r>
            <a:r>
              <a:rPr lang="en-US" sz="2200" dirty="0"/>
              <a:t>. </a:t>
            </a:r>
            <a:endParaRPr lang="en-US" dirty="0"/>
          </a:p>
        </p:txBody>
      </p:sp>
      <p:sp>
        <p:nvSpPr>
          <p:cNvPr id="9" name="Slide Number Placeholder 8"/>
          <p:cNvSpPr>
            <a:spLocks noGrp="1"/>
          </p:cNvSpPr>
          <p:nvPr>
            <p:ph type="sldNum" sz="quarter" idx="12"/>
          </p:nvPr>
        </p:nvSpPr>
        <p:spPr/>
        <p:txBody>
          <a:bodyPr/>
          <a:lstStyle/>
          <a:p>
            <a:fld id="{B2D27C40-58A1-4396-9DBE-568FAD6E1527}" type="slidenum">
              <a:rPr lang="en-US" smtClean="0"/>
              <a:t>34</a:t>
            </a:fld>
            <a:endParaRPr lang="en-US" dirty="0"/>
          </a:p>
        </p:txBody>
      </p:sp>
      <p:sp>
        <p:nvSpPr>
          <p:cNvPr id="11"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1396586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79281" y="1600200"/>
            <a:ext cx="5264719"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228600" y="1798637"/>
            <a:ext cx="4572000" cy="4144963"/>
          </a:xfrm>
        </p:spPr>
        <p:txBody>
          <a:bodyPr>
            <a:noAutofit/>
          </a:bodyPr>
          <a:lstStyle/>
          <a:p>
            <a:pPr>
              <a:spcBef>
                <a:spcPts val="0"/>
              </a:spcBef>
            </a:pPr>
            <a:r>
              <a:rPr lang="en-US" dirty="0"/>
              <a:t>Project management triangle: three angles (quality=good, time=quick, resources=cheap).</a:t>
            </a:r>
          </a:p>
          <a:p>
            <a:pPr lvl="0">
              <a:spcBef>
                <a:spcPts val="600"/>
              </a:spcBef>
            </a:pPr>
            <a:r>
              <a:rPr lang="en-US" dirty="0"/>
              <a:t>Given tuition costs…for most, the best dissertation is a done dissertation!</a:t>
            </a:r>
          </a:p>
          <a:p>
            <a:pPr lvl="0">
              <a:spcBef>
                <a:spcPts val="600"/>
              </a:spcBef>
            </a:pPr>
            <a:r>
              <a:rPr lang="en-US" dirty="0"/>
              <a:t>“Done is better than perfect.” ~</a:t>
            </a:r>
            <a:r>
              <a:rPr lang="en-US" sz="2200" dirty="0"/>
              <a:t>Sheryl Sandberg COO Facebook</a:t>
            </a:r>
          </a:p>
          <a:p>
            <a:pPr lvl="0">
              <a:spcBef>
                <a:spcPts val="600"/>
              </a:spcBef>
            </a:pPr>
            <a:r>
              <a:rPr lang="en-US" dirty="0"/>
              <a:t>Marginal rate of return </a:t>
            </a:r>
          </a:p>
          <a:p>
            <a:pPr marL="0" lvl="0" indent="0">
              <a:spcBef>
                <a:spcPts val="0"/>
              </a:spcBef>
              <a:buNone/>
            </a:pPr>
            <a:r>
              <a:rPr lang="en-US" dirty="0"/>
              <a:t>     (more is not always better)</a:t>
            </a:r>
          </a:p>
        </p:txBody>
      </p:sp>
      <p:sp>
        <p:nvSpPr>
          <p:cNvPr id="6" name="Slide Number Placeholder 5"/>
          <p:cNvSpPr>
            <a:spLocks noGrp="1"/>
          </p:cNvSpPr>
          <p:nvPr>
            <p:ph type="sldNum" sz="quarter" idx="12"/>
          </p:nvPr>
        </p:nvSpPr>
        <p:spPr/>
        <p:txBody>
          <a:bodyPr/>
          <a:lstStyle/>
          <a:p>
            <a:fld id="{B2D27C40-58A1-4396-9DBE-568FAD6E1527}" type="slidenum">
              <a:rPr lang="en-US" smtClean="0"/>
              <a:t>4</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4118515009"/>
      </p:ext>
    </p:extLst>
  </p:cSld>
  <p:clrMapOvr>
    <a:masterClrMapping/>
  </p:clrMapOvr>
  <p:transition xmlns:p14="http://schemas.microsoft.com/office/powerpoint/2010/mai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228600" y="1798637"/>
            <a:ext cx="8610600" cy="4525963"/>
          </a:xfrm>
        </p:spPr>
        <p:txBody>
          <a:bodyPr>
            <a:noAutofit/>
          </a:bodyPr>
          <a:lstStyle/>
          <a:p>
            <a:pPr lvl="0"/>
            <a:r>
              <a:rPr lang="en-US" dirty="0"/>
              <a:t>Sample correlational dissertation:</a:t>
            </a:r>
          </a:p>
          <a:p>
            <a:pPr lvl="1">
              <a:spcBef>
                <a:spcPts val="600"/>
              </a:spcBef>
              <a:buFont typeface="Wingdings" panose="05000000000000000000" pitchFamily="2" charset="2"/>
              <a:buChar char="v"/>
            </a:pPr>
            <a:r>
              <a:rPr lang="en-US" sz="2200" i="1" dirty="0"/>
              <a:t>Leadership Styles and Faculty Satisfaction in the State University System of Florida </a:t>
            </a:r>
            <a:r>
              <a:rPr lang="en-US" sz="2200" dirty="0"/>
              <a:t>by Justin Ted Bateh (2013; UMI No. 35667722)</a:t>
            </a:r>
          </a:p>
          <a:p>
            <a:pPr lvl="0">
              <a:spcBef>
                <a:spcPts val="1200"/>
              </a:spcBef>
            </a:pPr>
            <a:r>
              <a:rPr lang="en-US" b="1" dirty="0"/>
              <a:t>Purpose Statement: </a:t>
            </a:r>
            <a:r>
              <a:rPr lang="en-US" dirty="0"/>
              <a:t>“The purpose of this quantitative correlational study was to examine the relationship between perceived academic administrator leadership styles and job satisfaction of full-time faculty members.” (Bateh, 2013, p. 5).</a:t>
            </a:r>
          </a:p>
          <a:p>
            <a:pPr>
              <a:spcBef>
                <a:spcPts val="900"/>
              </a:spcBef>
            </a:pPr>
            <a:r>
              <a:rPr lang="en-US" dirty="0"/>
              <a:t>Sweatshirt Hypothesis:</a:t>
            </a:r>
          </a:p>
          <a:p>
            <a:pPr lvl="1">
              <a:spcBef>
                <a:spcPts val="400"/>
              </a:spcBef>
              <a:buFont typeface="Wingdings" panose="05000000000000000000" pitchFamily="2" charset="2"/>
              <a:buChar char="v"/>
            </a:pPr>
            <a:r>
              <a:rPr lang="en-US" sz="2200" dirty="0"/>
              <a:t>Good Bosses Have Happy Employees.</a:t>
            </a:r>
          </a:p>
        </p:txBody>
      </p:sp>
      <p:sp>
        <p:nvSpPr>
          <p:cNvPr id="6" name="Slide Number Placeholder 5"/>
          <p:cNvSpPr>
            <a:spLocks noGrp="1"/>
          </p:cNvSpPr>
          <p:nvPr>
            <p:ph type="sldNum" sz="quarter" idx="12"/>
          </p:nvPr>
        </p:nvSpPr>
        <p:spPr/>
        <p:txBody>
          <a:bodyPr/>
          <a:lstStyle/>
          <a:p>
            <a:fld id="{B2D27C40-58A1-4396-9DBE-568FAD6E1527}" type="slidenum">
              <a:rPr lang="en-US" smtClean="0"/>
              <a:t>5</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1560136124"/>
      </p:ext>
    </p:extLst>
  </p:cSld>
  <p:clrMapOvr>
    <a:masterClrMapping/>
  </p:clrMapOvr>
  <p:transition xmlns:p14="http://schemas.microsoft.com/office/powerpoint/2010/mai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Bateh (2013) Example</a:t>
            </a:r>
          </a:p>
        </p:txBody>
      </p:sp>
      <p:sp>
        <p:nvSpPr>
          <p:cNvPr id="3" name="Content Placeholder 2"/>
          <p:cNvSpPr>
            <a:spLocks noGrp="1"/>
          </p:cNvSpPr>
          <p:nvPr>
            <p:ph idx="1"/>
          </p:nvPr>
        </p:nvSpPr>
        <p:spPr>
          <a:xfrm>
            <a:off x="228600" y="1752600"/>
            <a:ext cx="8610600" cy="4525963"/>
          </a:xfrm>
        </p:spPr>
        <p:txBody>
          <a:bodyPr>
            <a:noAutofit/>
          </a:bodyPr>
          <a:lstStyle/>
          <a:p>
            <a:pPr lvl="0"/>
            <a:r>
              <a:rPr lang="en-US" dirty="0"/>
              <a:t>Research Questions (RQs):</a:t>
            </a:r>
          </a:p>
          <a:p>
            <a:pPr lvl="1">
              <a:spcBef>
                <a:spcPts val="1200"/>
              </a:spcBef>
              <a:buFont typeface="Wingdings" panose="05000000000000000000" pitchFamily="2" charset="2"/>
              <a:buChar char="v"/>
            </a:pPr>
            <a:r>
              <a:rPr lang="en-US" b="1" dirty="0"/>
              <a:t>Primary RQ1: </a:t>
            </a:r>
            <a:r>
              <a:rPr lang="en-US" dirty="0"/>
              <a:t>What is the relationship between perceived administrator </a:t>
            </a:r>
            <a:r>
              <a:rPr lang="en-US" b="1" dirty="0">
                <a:solidFill>
                  <a:schemeClr val="accent1"/>
                </a:solidFill>
              </a:rPr>
              <a:t>leadership styles </a:t>
            </a:r>
            <a:r>
              <a:rPr lang="en-US" dirty="0"/>
              <a:t>and </a:t>
            </a:r>
            <a:r>
              <a:rPr lang="en-US" b="1" dirty="0"/>
              <a:t>job satisfaction </a:t>
            </a:r>
            <a:r>
              <a:rPr lang="en-US" dirty="0"/>
              <a:t>of faculty members?</a:t>
            </a:r>
          </a:p>
          <a:p>
            <a:pPr lvl="1">
              <a:spcBef>
                <a:spcPts val="1200"/>
              </a:spcBef>
              <a:buFont typeface="Wingdings" panose="05000000000000000000" pitchFamily="2" charset="2"/>
              <a:buChar char="v"/>
            </a:pPr>
            <a:r>
              <a:rPr lang="en-US" b="1" dirty="0"/>
              <a:t>Secondary RQ2: </a:t>
            </a:r>
            <a:r>
              <a:rPr lang="en-US" dirty="0"/>
              <a:t>What is the relationship between perceived </a:t>
            </a:r>
            <a:r>
              <a:rPr lang="en-US" b="1" dirty="0">
                <a:solidFill>
                  <a:schemeClr val="accent1"/>
                </a:solidFill>
              </a:rPr>
              <a:t>transformational</a:t>
            </a:r>
            <a:r>
              <a:rPr lang="en-US" dirty="0">
                <a:solidFill>
                  <a:schemeClr val="accent1"/>
                </a:solidFill>
              </a:rPr>
              <a:t> </a:t>
            </a:r>
            <a:r>
              <a:rPr lang="en-US" dirty="0">
                <a:solidFill>
                  <a:schemeClr val="tx1"/>
                </a:solidFill>
              </a:rPr>
              <a:t>leadership</a:t>
            </a:r>
            <a:r>
              <a:rPr lang="en-US" dirty="0">
                <a:solidFill>
                  <a:schemeClr val="accent1"/>
                </a:solidFill>
              </a:rPr>
              <a:t> </a:t>
            </a:r>
            <a:r>
              <a:rPr lang="en-US" dirty="0"/>
              <a:t>styles and job satisfaction of faculty members?</a:t>
            </a:r>
          </a:p>
          <a:p>
            <a:pPr lvl="1">
              <a:spcBef>
                <a:spcPts val="1200"/>
              </a:spcBef>
              <a:buFont typeface="Wingdings" panose="05000000000000000000" pitchFamily="2" charset="2"/>
              <a:buChar char="v"/>
            </a:pPr>
            <a:r>
              <a:rPr lang="en-US" b="1" dirty="0"/>
              <a:t>Secondary RQ3: </a:t>
            </a:r>
            <a:r>
              <a:rPr lang="en-US" dirty="0"/>
              <a:t>What is the relationship between perceived </a:t>
            </a:r>
            <a:r>
              <a:rPr lang="en-US" b="1" dirty="0">
                <a:solidFill>
                  <a:schemeClr val="accent1"/>
                </a:solidFill>
              </a:rPr>
              <a:t>transactional</a:t>
            </a:r>
            <a:r>
              <a:rPr lang="en-US" dirty="0">
                <a:solidFill>
                  <a:schemeClr val="accent1"/>
                </a:solidFill>
              </a:rPr>
              <a:t> </a:t>
            </a:r>
            <a:r>
              <a:rPr lang="en-US" dirty="0">
                <a:solidFill>
                  <a:schemeClr val="tx1"/>
                </a:solidFill>
              </a:rPr>
              <a:t>leadership </a:t>
            </a:r>
            <a:r>
              <a:rPr lang="en-US" dirty="0"/>
              <a:t>styles and job satisfaction of faculty members?</a:t>
            </a:r>
          </a:p>
          <a:p>
            <a:pPr lvl="1">
              <a:spcBef>
                <a:spcPts val="1200"/>
              </a:spcBef>
              <a:buFont typeface="Wingdings" panose="05000000000000000000" pitchFamily="2" charset="2"/>
              <a:buChar char="v"/>
            </a:pPr>
            <a:r>
              <a:rPr lang="en-US" b="1" dirty="0"/>
              <a:t>Secondary RQ4: </a:t>
            </a:r>
            <a:r>
              <a:rPr lang="en-US" dirty="0"/>
              <a:t>What is the relationship between perceived </a:t>
            </a:r>
            <a:r>
              <a:rPr lang="en-US" b="1" dirty="0">
                <a:solidFill>
                  <a:schemeClr val="accent1"/>
                </a:solidFill>
              </a:rPr>
              <a:t>passive/avoidant</a:t>
            </a:r>
            <a:r>
              <a:rPr lang="en-US" dirty="0">
                <a:solidFill>
                  <a:schemeClr val="accent1"/>
                </a:solidFill>
              </a:rPr>
              <a:t> </a:t>
            </a:r>
            <a:r>
              <a:rPr lang="en-US" dirty="0">
                <a:solidFill>
                  <a:schemeClr val="tx1"/>
                </a:solidFill>
              </a:rPr>
              <a:t>leadership </a:t>
            </a:r>
            <a:r>
              <a:rPr lang="en-US" dirty="0"/>
              <a:t>styles and job satisfaction of faculty members?</a:t>
            </a:r>
            <a:endParaRPr lang="en-US" sz="1900" dirty="0"/>
          </a:p>
        </p:txBody>
      </p:sp>
      <p:sp>
        <p:nvSpPr>
          <p:cNvPr id="6" name="Slide Number Placeholder 5"/>
          <p:cNvSpPr>
            <a:spLocks noGrp="1"/>
          </p:cNvSpPr>
          <p:nvPr>
            <p:ph type="sldNum" sz="quarter" idx="12"/>
          </p:nvPr>
        </p:nvSpPr>
        <p:spPr/>
        <p:txBody>
          <a:bodyPr/>
          <a:lstStyle/>
          <a:p>
            <a:fld id="{B2D27C40-58A1-4396-9DBE-568FAD6E1527}" type="slidenum">
              <a:rPr lang="en-US" smtClean="0"/>
              <a:t>6</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1183352209"/>
      </p:ext>
    </p:extLst>
  </p:cSld>
  <p:clrMapOvr>
    <a:masterClrMapping/>
  </p:clrMapOvr>
  <p:transition xmlns:p14="http://schemas.microsoft.com/office/powerpoint/2010/mai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Bateh (2013) Example</a:t>
            </a:r>
          </a:p>
        </p:txBody>
      </p:sp>
      <p:sp>
        <p:nvSpPr>
          <p:cNvPr id="3" name="Content Placeholder 2"/>
          <p:cNvSpPr>
            <a:spLocks noGrp="1"/>
          </p:cNvSpPr>
          <p:nvPr>
            <p:ph idx="1"/>
          </p:nvPr>
        </p:nvSpPr>
        <p:spPr>
          <a:xfrm>
            <a:off x="228600" y="1676400"/>
            <a:ext cx="8458200" cy="4525963"/>
          </a:xfrm>
        </p:spPr>
        <p:txBody>
          <a:bodyPr>
            <a:noAutofit/>
          </a:bodyPr>
          <a:lstStyle/>
          <a:p>
            <a:r>
              <a:rPr lang="en-US" dirty="0"/>
              <a:t>Primary RQ1: What is the relationship between perceived administrator </a:t>
            </a:r>
            <a:r>
              <a:rPr lang="en-US" b="1" dirty="0">
                <a:solidFill>
                  <a:schemeClr val="accent1"/>
                </a:solidFill>
              </a:rPr>
              <a:t>leadership styles (IV) </a:t>
            </a:r>
            <a:r>
              <a:rPr lang="en-US" dirty="0"/>
              <a:t>and </a:t>
            </a:r>
            <a:r>
              <a:rPr lang="en-US" b="1" dirty="0"/>
              <a:t>job satisfaction (DV) </a:t>
            </a:r>
            <a:r>
              <a:rPr lang="en-US" dirty="0"/>
              <a:t>of faculty members?</a:t>
            </a:r>
          </a:p>
          <a:p>
            <a:pPr lvl="1">
              <a:spcBef>
                <a:spcPts val="400"/>
              </a:spcBef>
              <a:buFont typeface="Wingdings" panose="05000000000000000000" pitchFamily="2" charset="2"/>
              <a:buChar char="v"/>
            </a:pPr>
            <a:r>
              <a:rPr lang="en-US" dirty="0"/>
              <a:t>Independent Variable </a:t>
            </a:r>
            <a:r>
              <a:rPr lang="en-US" b="1" dirty="0">
                <a:solidFill>
                  <a:schemeClr val="accent1"/>
                </a:solidFill>
              </a:rPr>
              <a:t>(IV) = Impact/Influence</a:t>
            </a:r>
          </a:p>
          <a:p>
            <a:pPr lvl="1">
              <a:spcBef>
                <a:spcPts val="400"/>
              </a:spcBef>
              <a:buFont typeface="Wingdings" panose="05000000000000000000" pitchFamily="2" charset="2"/>
              <a:buChar char="v"/>
            </a:pPr>
            <a:r>
              <a:rPr lang="en-US" dirty="0"/>
              <a:t>Dependent Variable </a:t>
            </a:r>
            <a:r>
              <a:rPr lang="en-US" b="1" dirty="0"/>
              <a:t>(DV) = </a:t>
            </a:r>
            <a:r>
              <a:rPr lang="en-US" dirty="0"/>
              <a:t>Score </a:t>
            </a:r>
            <a:r>
              <a:rPr lang="en-US" b="1" dirty="0"/>
              <a:t>depends </a:t>
            </a:r>
            <a:r>
              <a:rPr lang="en-US" dirty="0"/>
              <a:t>on the IV level</a:t>
            </a:r>
          </a:p>
          <a:p>
            <a:pPr lvl="0">
              <a:spcBef>
                <a:spcPts val="900"/>
              </a:spcBef>
            </a:pPr>
            <a:r>
              <a:rPr lang="en-US" dirty="0"/>
              <a:t>Primary Hypotheses:</a:t>
            </a:r>
          </a:p>
          <a:p>
            <a:pPr lvl="1">
              <a:spcBef>
                <a:spcPts val="400"/>
              </a:spcBef>
              <a:buFont typeface="Wingdings" panose="05000000000000000000" pitchFamily="2" charset="2"/>
              <a:buChar char="v"/>
            </a:pPr>
            <a:r>
              <a:rPr lang="en-US" b="1" dirty="0"/>
              <a:t>H1o: </a:t>
            </a:r>
            <a:r>
              <a:rPr lang="en-US" dirty="0"/>
              <a:t>There is no significant relationship between leadership styles and job satisfaction of faculty members.</a:t>
            </a:r>
          </a:p>
          <a:p>
            <a:pPr lvl="1">
              <a:spcBef>
                <a:spcPts val="400"/>
              </a:spcBef>
              <a:buFont typeface="Wingdings" panose="05000000000000000000" pitchFamily="2" charset="2"/>
              <a:buChar char="v"/>
            </a:pPr>
            <a:r>
              <a:rPr lang="en-US" b="1" dirty="0"/>
              <a:t>H1a: </a:t>
            </a:r>
            <a:r>
              <a:rPr lang="en-US" dirty="0"/>
              <a:t>There is a significant relationship between leadership styles and job satisfaction of faculty members.</a:t>
            </a:r>
          </a:p>
          <a:p>
            <a:pPr>
              <a:spcBef>
                <a:spcPts val="900"/>
              </a:spcBef>
            </a:pPr>
            <a:r>
              <a:rPr lang="en-US" dirty="0"/>
              <a:t>Sweatshirt Hypothesis:</a:t>
            </a:r>
          </a:p>
          <a:p>
            <a:pPr lvl="1">
              <a:spcBef>
                <a:spcPts val="400"/>
              </a:spcBef>
              <a:buFont typeface="Wingdings" panose="05000000000000000000" pitchFamily="2" charset="2"/>
              <a:buChar char="v"/>
            </a:pPr>
            <a:r>
              <a:rPr lang="en-US" sz="2200" dirty="0"/>
              <a:t>Good Bosses Have Happy Employees.</a:t>
            </a:r>
          </a:p>
        </p:txBody>
      </p:sp>
      <p:sp>
        <p:nvSpPr>
          <p:cNvPr id="6" name="Slide Number Placeholder 5"/>
          <p:cNvSpPr>
            <a:spLocks noGrp="1"/>
          </p:cNvSpPr>
          <p:nvPr>
            <p:ph type="sldNum" sz="quarter" idx="12"/>
          </p:nvPr>
        </p:nvSpPr>
        <p:spPr/>
        <p:txBody>
          <a:bodyPr/>
          <a:lstStyle/>
          <a:p>
            <a:fld id="{B2D27C40-58A1-4396-9DBE-568FAD6E1527}" type="slidenum">
              <a:rPr lang="en-US" smtClean="0"/>
              <a:t>7</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1233928823"/>
      </p:ext>
    </p:extLst>
  </p:cSld>
  <p:clrMapOvr>
    <a:masterClrMapping/>
  </p:clrMapOvr>
  <p:transition xmlns:p14="http://schemas.microsoft.com/office/powerpoint/2010/mai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2880"/>
            <a:ext cx="8534400" cy="1111664"/>
          </a:xfrm>
        </p:spPr>
        <p:txBody>
          <a:bodyPr>
            <a:normAutofit/>
          </a:bodyPr>
          <a:lstStyle/>
          <a:p>
            <a:r>
              <a:rPr lang="en-US" dirty="0"/>
              <a:t>Topic Selection: Consult Similar Studies</a:t>
            </a:r>
          </a:p>
        </p:txBody>
      </p:sp>
      <p:sp>
        <p:nvSpPr>
          <p:cNvPr id="3" name="Content Placeholder 2"/>
          <p:cNvSpPr>
            <a:spLocks noGrp="1"/>
          </p:cNvSpPr>
          <p:nvPr>
            <p:ph idx="1"/>
          </p:nvPr>
        </p:nvSpPr>
        <p:spPr>
          <a:xfrm>
            <a:off x="457200" y="1676400"/>
            <a:ext cx="8458200" cy="4495800"/>
          </a:xfrm>
        </p:spPr>
        <p:txBody>
          <a:bodyPr>
            <a:normAutofit/>
          </a:bodyPr>
          <a:lstStyle/>
          <a:p>
            <a:pPr marL="0" indent="0">
              <a:buNone/>
            </a:pPr>
            <a:r>
              <a:rPr lang="en-US" sz="3500" b="1" dirty="0"/>
              <a:t>S</a:t>
            </a:r>
            <a:r>
              <a:rPr lang="en-US" b="1" dirty="0"/>
              <a:t>ubstitute: </a:t>
            </a:r>
            <a:r>
              <a:rPr lang="en-US" dirty="0"/>
              <a:t>Convert</a:t>
            </a:r>
            <a:r>
              <a:rPr lang="en-US" b="1" dirty="0"/>
              <a:t> l</a:t>
            </a:r>
            <a:r>
              <a:rPr lang="en-US" dirty="0">
                <a:solidFill>
                  <a:schemeClr val="tx1"/>
                </a:solidFill>
              </a:rPr>
              <a:t>eadership to emotional intelligence</a:t>
            </a:r>
          </a:p>
          <a:p>
            <a:pPr marL="0" indent="0">
              <a:spcBef>
                <a:spcPts val="600"/>
              </a:spcBef>
              <a:buNone/>
            </a:pPr>
            <a:r>
              <a:rPr lang="en-US" sz="3500" b="1" dirty="0"/>
              <a:t>C</a:t>
            </a:r>
            <a:r>
              <a:rPr lang="en-US" b="1" dirty="0"/>
              <a:t>ombine: DV</a:t>
            </a:r>
            <a:r>
              <a:rPr lang="en-US" dirty="0"/>
              <a:t> = faculty job satisfaction + publications</a:t>
            </a:r>
          </a:p>
          <a:p>
            <a:pPr marL="0" indent="0">
              <a:spcBef>
                <a:spcPts val="600"/>
              </a:spcBef>
              <a:buNone/>
            </a:pPr>
            <a:r>
              <a:rPr lang="en-US" sz="3500" b="1" dirty="0"/>
              <a:t>A</a:t>
            </a:r>
            <a:r>
              <a:rPr lang="en-US" b="1" dirty="0"/>
              <a:t>dapt: </a:t>
            </a:r>
            <a:r>
              <a:rPr lang="en-US" dirty="0"/>
              <a:t>Longitudinal leadership training program</a:t>
            </a:r>
          </a:p>
          <a:p>
            <a:pPr marL="0" indent="0">
              <a:spcBef>
                <a:spcPts val="600"/>
              </a:spcBef>
              <a:buNone/>
            </a:pPr>
            <a:r>
              <a:rPr lang="en-US" sz="3500" b="1" dirty="0"/>
              <a:t>M</a:t>
            </a:r>
            <a:r>
              <a:rPr lang="en-US" b="1" dirty="0"/>
              <a:t>odify: </a:t>
            </a:r>
            <a:r>
              <a:rPr lang="en-US" dirty="0"/>
              <a:t>Sample: faculty members → call center employees</a:t>
            </a:r>
          </a:p>
          <a:p>
            <a:pPr marL="0" indent="0">
              <a:spcBef>
                <a:spcPts val="600"/>
              </a:spcBef>
              <a:buNone/>
            </a:pPr>
            <a:r>
              <a:rPr lang="en-US" sz="3500" b="1" dirty="0"/>
              <a:t>P</a:t>
            </a:r>
            <a:r>
              <a:rPr lang="en-US" b="1" dirty="0"/>
              <a:t>ut to other use</a:t>
            </a:r>
            <a:r>
              <a:rPr lang="en-US" b="1" dirty="0">
                <a:solidFill>
                  <a:schemeClr val="tx1"/>
                </a:solidFill>
              </a:rPr>
              <a:t>: IV</a:t>
            </a:r>
            <a:r>
              <a:rPr lang="en-US" dirty="0">
                <a:solidFill>
                  <a:schemeClr val="tx1"/>
                </a:solidFill>
              </a:rPr>
              <a:t>=Parenting skills, </a:t>
            </a:r>
            <a:r>
              <a:rPr lang="en-US" b="1" dirty="0">
                <a:solidFill>
                  <a:schemeClr val="tx1"/>
                </a:solidFill>
              </a:rPr>
              <a:t>DV</a:t>
            </a:r>
            <a:r>
              <a:rPr lang="en-US" dirty="0">
                <a:solidFill>
                  <a:schemeClr val="tx1"/>
                </a:solidFill>
              </a:rPr>
              <a:t>=Child well-being</a:t>
            </a:r>
          </a:p>
          <a:p>
            <a:pPr marL="0" indent="0">
              <a:spcBef>
                <a:spcPts val="600"/>
              </a:spcBef>
              <a:buNone/>
            </a:pPr>
            <a:r>
              <a:rPr lang="en-US" sz="3500" b="1" dirty="0"/>
              <a:t>E</a:t>
            </a:r>
            <a:r>
              <a:rPr lang="en-US" b="1" dirty="0"/>
              <a:t>liminate: </a:t>
            </a:r>
            <a:r>
              <a:rPr lang="en-US" dirty="0"/>
              <a:t>Only use transformational leadership as </a:t>
            </a:r>
            <a:r>
              <a:rPr lang="en-US" b="1" dirty="0"/>
              <a:t>IV</a:t>
            </a:r>
          </a:p>
          <a:p>
            <a:pPr marL="0" indent="0">
              <a:spcBef>
                <a:spcPts val="600"/>
              </a:spcBef>
              <a:buNone/>
            </a:pPr>
            <a:r>
              <a:rPr lang="en-US" sz="3500" b="1" dirty="0"/>
              <a:t>R</a:t>
            </a:r>
            <a:r>
              <a:rPr lang="en-US" b="1" dirty="0"/>
              <a:t>everse: IV</a:t>
            </a:r>
            <a:r>
              <a:rPr lang="en-US" dirty="0"/>
              <a:t>: faculty job satisfaction, </a:t>
            </a:r>
            <a:r>
              <a:rPr lang="en-US" b="1" dirty="0"/>
              <a:t>DV</a:t>
            </a:r>
            <a:r>
              <a:rPr lang="en-US" dirty="0"/>
              <a:t>: student success</a:t>
            </a:r>
          </a:p>
        </p:txBody>
      </p:sp>
      <p:sp>
        <p:nvSpPr>
          <p:cNvPr id="6" name="Slide Number Placeholder 5"/>
          <p:cNvSpPr>
            <a:spLocks noGrp="1"/>
          </p:cNvSpPr>
          <p:nvPr>
            <p:ph type="sldNum" sz="quarter" idx="12"/>
          </p:nvPr>
        </p:nvSpPr>
        <p:spPr/>
        <p:txBody>
          <a:bodyPr/>
          <a:lstStyle/>
          <a:p>
            <a:fld id="{B2D27C40-58A1-4396-9DBE-568FAD6E1527}" type="slidenum">
              <a:rPr lang="en-US" smtClean="0"/>
              <a:t>8</a:t>
            </a:fld>
            <a:endParaRPr lang="en-US" dirty="0"/>
          </a:p>
        </p:txBody>
      </p:sp>
      <p:sp>
        <p:nvSpPr>
          <p:cNvPr id="8" name="Footer Placeholder 4"/>
          <p:cNvSpPr>
            <a:spLocks noGrp="1"/>
          </p:cNvSpPr>
          <p:nvPr>
            <p:ph type="ftr" sz="quarter" idx="11"/>
          </p:nvPr>
        </p:nvSpPr>
        <p:spPr>
          <a:xfrm>
            <a:off x="228600" y="640080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355760980"/>
      </p:ext>
    </p:extLst>
  </p:cSld>
  <p:clrMapOvr>
    <a:masterClrMapping/>
  </p:clrMapOvr>
  <p:transition xmlns:p14="http://schemas.microsoft.com/office/powerpoint/2010/mai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Topic Selection: Thoughts on Saving Time</a:t>
            </a:r>
          </a:p>
        </p:txBody>
      </p:sp>
      <p:sp>
        <p:nvSpPr>
          <p:cNvPr id="3" name="Content Placeholder 2"/>
          <p:cNvSpPr>
            <a:spLocks noGrp="1"/>
          </p:cNvSpPr>
          <p:nvPr>
            <p:ph idx="1"/>
          </p:nvPr>
        </p:nvSpPr>
        <p:spPr>
          <a:xfrm>
            <a:off x="457200" y="1600200"/>
            <a:ext cx="8534400" cy="4800600"/>
          </a:xfrm>
        </p:spPr>
        <p:txBody>
          <a:bodyPr>
            <a:normAutofit fontScale="92500" lnSpcReduction="20000"/>
          </a:bodyPr>
          <a:lstStyle/>
          <a:p>
            <a:pPr lvl="0">
              <a:lnSpc>
                <a:spcPct val="120000"/>
              </a:lnSpc>
              <a:spcBef>
                <a:spcPts val="0"/>
              </a:spcBef>
            </a:pPr>
            <a:r>
              <a:rPr lang="en-US" sz="2500" dirty="0"/>
              <a:t>International Personality Item Pool (</a:t>
            </a:r>
            <a:r>
              <a:rPr lang="en-US" sz="2500" dirty="0">
                <a:hlinkClick r:id="rId2"/>
              </a:rPr>
              <a:t>www.ipip.ori.org</a:t>
            </a:r>
            <a:r>
              <a:rPr lang="en-US" sz="2500" dirty="0"/>
              <a:t>) contains 463 free validated and reliable scales.</a:t>
            </a:r>
          </a:p>
          <a:p>
            <a:pPr lvl="0">
              <a:lnSpc>
                <a:spcPct val="120000"/>
              </a:lnSpc>
              <a:spcBef>
                <a:spcPts val="600"/>
              </a:spcBef>
            </a:pPr>
            <a:r>
              <a:rPr lang="en-US" sz="2500" dirty="0"/>
              <a:t>Mental Measurements Yearbook with Tests in Print</a:t>
            </a:r>
          </a:p>
          <a:p>
            <a:pPr lvl="0">
              <a:lnSpc>
                <a:spcPct val="120000"/>
              </a:lnSpc>
              <a:spcBef>
                <a:spcPts val="600"/>
              </a:spcBef>
            </a:pPr>
            <a:r>
              <a:rPr lang="en-US" sz="2500" dirty="0"/>
              <a:t>Consider using an archival dataset (i.e., https://fedstats.sites.usa.gov) and build topic around it. </a:t>
            </a:r>
          </a:p>
          <a:p>
            <a:pPr lvl="1">
              <a:lnSpc>
                <a:spcPct val="120000"/>
              </a:lnSpc>
              <a:spcBef>
                <a:spcPts val="0"/>
              </a:spcBef>
              <a:buFont typeface="Wingdings" panose="05000000000000000000" pitchFamily="2" charset="2"/>
              <a:buChar char="v"/>
            </a:pPr>
            <a:r>
              <a:rPr lang="en-US" sz="2200" dirty="0"/>
              <a:t>CDC health, education, criminal justice, Census bureau, etc.</a:t>
            </a:r>
          </a:p>
          <a:p>
            <a:pPr lvl="1">
              <a:lnSpc>
                <a:spcPct val="120000"/>
              </a:lnSpc>
              <a:spcBef>
                <a:spcPts val="0"/>
              </a:spcBef>
              <a:buFont typeface="Wingdings" panose="05000000000000000000" pitchFamily="2" charset="2"/>
              <a:buChar char="v"/>
            </a:pPr>
            <a:r>
              <a:rPr lang="en-US" sz="2200" dirty="0"/>
              <a:t>Free giant SPSS datasets with comprehensive data dictionaries</a:t>
            </a:r>
          </a:p>
          <a:p>
            <a:pPr lvl="1">
              <a:lnSpc>
                <a:spcPct val="120000"/>
              </a:lnSpc>
              <a:spcBef>
                <a:spcPts val="0"/>
              </a:spcBef>
              <a:buFont typeface="Wingdings" panose="05000000000000000000" pitchFamily="2" charset="2"/>
              <a:buChar char="v"/>
            </a:pPr>
            <a:r>
              <a:rPr lang="en-US" sz="2200" dirty="0"/>
              <a:t>Avoid many IRB issues by using archival de-identified data.</a:t>
            </a:r>
          </a:p>
          <a:p>
            <a:pPr lvl="0">
              <a:lnSpc>
                <a:spcPct val="120000"/>
              </a:lnSpc>
              <a:spcBef>
                <a:spcPts val="600"/>
              </a:spcBef>
            </a:pPr>
            <a:r>
              <a:rPr lang="en-US" sz="2500" dirty="0"/>
              <a:t>Curse of an interesting topic</a:t>
            </a:r>
          </a:p>
          <a:p>
            <a:pPr lvl="1">
              <a:lnSpc>
                <a:spcPct val="120000"/>
              </a:lnSpc>
              <a:spcBef>
                <a:spcPts val="0"/>
              </a:spcBef>
              <a:buFont typeface="Wingdings" panose="05000000000000000000" pitchFamily="2" charset="2"/>
              <a:buChar char="v"/>
            </a:pPr>
            <a:r>
              <a:rPr lang="en-US" sz="2200" dirty="0"/>
              <a:t>Passion about a topic can be inspirational and motivational.</a:t>
            </a:r>
          </a:p>
          <a:p>
            <a:pPr lvl="1">
              <a:lnSpc>
                <a:spcPct val="120000"/>
              </a:lnSpc>
              <a:spcBef>
                <a:spcPts val="0"/>
              </a:spcBef>
              <a:buFont typeface="Wingdings" panose="05000000000000000000" pitchFamily="2" charset="2"/>
              <a:buChar char="v"/>
            </a:pPr>
            <a:r>
              <a:rPr lang="en-US" sz="2200" dirty="0"/>
              <a:t>However, passion might also lead to unneeded work / delays to graduation.</a:t>
            </a:r>
          </a:p>
          <a:p>
            <a:pPr lvl="1">
              <a:lnSpc>
                <a:spcPct val="120000"/>
              </a:lnSpc>
              <a:spcBef>
                <a:spcPts val="0"/>
              </a:spcBef>
              <a:buFont typeface="Wingdings" panose="05000000000000000000" pitchFamily="2" charset="2"/>
              <a:buChar char="v"/>
            </a:pPr>
            <a:r>
              <a:rPr lang="en-US" sz="2200" dirty="0"/>
              <a:t>For most students, it’s better to narrow topic and graduate sooner.</a:t>
            </a:r>
          </a:p>
        </p:txBody>
      </p:sp>
      <p:sp>
        <p:nvSpPr>
          <p:cNvPr id="6" name="Slide Number Placeholder 5"/>
          <p:cNvSpPr>
            <a:spLocks noGrp="1"/>
          </p:cNvSpPr>
          <p:nvPr>
            <p:ph type="sldNum" sz="quarter" idx="12"/>
          </p:nvPr>
        </p:nvSpPr>
        <p:spPr/>
        <p:txBody>
          <a:bodyPr/>
          <a:lstStyle/>
          <a:p>
            <a:fld id="{B2D27C40-58A1-4396-9DBE-568FAD6E1527}" type="slidenum">
              <a:rPr lang="en-US" smtClean="0"/>
              <a:t>9</a:t>
            </a:fld>
            <a:endParaRPr lang="en-US" dirty="0"/>
          </a:p>
        </p:txBody>
      </p:sp>
      <p:sp>
        <p:nvSpPr>
          <p:cNvPr id="8" name="Footer Placeholder 4"/>
          <p:cNvSpPr>
            <a:spLocks noGrp="1"/>
          </p:cNvSpPr>
          <p:nvPr>
            <p:ph type="ftr" sz="quarter" idx="11"/>
          </p:nvPr>
        </p:nvSpPr>
        <p:spPr>
          <a:xfrm>
            <a:off x="228600" y="6356350"/>
            <a:ext cx="7848600" cy="365125"/>
          </a:xfrm>
        </p:spPr>
        <p:txBody>
          <a:bodyPr/>
          <a:lstStyle/>
          <a:p>
            <a:pPr algn="l"/>
            <a:r>
              <a:rPr lang="en-US" sz="1100" dirty="0"/>
              <a:t>Copyright 2017, Tom Granoff, Ph.D., tom.granoff@pepperdine.edu, &amp; Debra A. Fisher, Ph.D., debra@castlebridgeresearch.com</a:t>
            </a:r>
          </a:p>
        </p:txBody>
      </p:sp>
    </p:spTree>
    <p:extLst>
      <p:ext uri="{BB962C8B-B14F-4D97-AF65-F5344CB8AC3E}">
        <p14:creationId xmlns:p14="http://schemas.microsoft.com/office/powerpoint/2010/main" val="1191053422"/>
      </p:ext>
    </p:extLst>
  </p:cSld>
  <p:clrMapOvr>
    <a:masterClrMapping/>
  </p:clrMapOvr>
  <p:transition xmlns:p14="http://schemas.microsoft.com/office/powerpoint/2010/main" spd="med">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TM01790490[[fn=Decatur]]</Template>
  <TotalTime>2739</TotalTime>
  <Words>3761</Words>
  <Application>Microsoft Macintosh PowerPoint</Application>
  <PresentationFormat>On-screen Show (4:3)</PresentationFormat>
  <Paragraphs>329</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Decatur</vt:lpstr>
      <vt:lpstr>Learned in 35+ Years of Dissertation Consulting</vt:lpstr>
      <vt:lpstr>Overview</vt:lpstr>
      <vt:lpstr>Introduction</vt:lpstr>
      <vt:lpstr>Introduction</vt:lpstr>
      <vt:lpstr>Introduction</vt:lpstr>
      <vt:lpstr>Introduction: Bateh (2013) Example</vt:lpstr>
      <vt:lpstr>Introduction: Bateh (2013) Example</vt:lpstr>
      <vt:lpstr>Topic Selection: Consult Similar Studies</vt:lpstr>
      <vt:lpstr>Topic Selection: Thoughts on Saving Time</vt:lpstr>
      <vt:lpstr>Research Design Considerations</vt:lpstr>
      <vt:lpstr>Research Design Considerations</vt:lpstr>
      <vt:lpstr>Research Design: RQs and Hypotheses</vt:lpstr>
      <vt:lpstr>Research Design: RQs and Hypotheses</vt:lpstr>
      <vt:lpstr>Research Design: Measurement Table</vt:lpstr>
      <vt:lpstr>Sample Size</vt:lpstr>
      <vt:lpstr>Sample Size</vt:lpstr>
      <vt:lpstr>Institutional Review Boards (IRB)</vt:lpstr>
      <vt:lpstr>Institutional Review Boards (cont.)</vt:lpstr>
      <vt:lpstr>Instrumentation</vt:lpstr>
      <vt:lpstr>Data Collection</vt:lpstr>
      <vt:lpstr>Data Analysis</vt:lpstr>
      <vt:lpstr>Negotiating with Your Committee</vt:lpstr>
      <vt:lpstr>Negotiating with Your Committee (Cont.)</vt:lpstr>
      <vt:lpstr>Other Landmines: Doing Everything Yourself</vt:lpstr>
      <vt:lpstr>PowerPoint Presentation</vt:lpstr>
      <vt:lpstr>Other Landmines: Nature of Written Work</vt:lpstr>
      <vt:lpstr>PowerPoint Presentation</vt:lpstr>
      <vt:lpstr>Other Landmines: Quick Fixes to Consider</vt:lpstr>
      <vt:lpstr>Other Landmines: Too Busy!</vt:lpstr>
      <vt:lpstr>Other Landmines: Mixed Methods Approach</vt:lpstr>
      <vt:lpstr>Other Landmines: Schooling vs. Education</vt:lpstr>
      <vt:lpstr>Good Books and Resources</vt:lpstr>
      <vt:lpstr>Good Books and Resources</vt:lpstr>
      <vt:lpstr>About the Authors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Quantitative Landmines Learned in 35+ Years of Dissertation Consulting</dc:title>
  <dc:creator>Jeff Lawrence</dc:creator>
  <cp:lastModifiedBy>Regina Meister</cp:lastModifiedBy>
  <cp:revision>208</cp:revision>
  <cp:lastPrinted>2017-09-16T15:35:28Z</cp:lastPrinted>
  <dcterms:created xsi:type="dcterms:W3CDTF">2017-06-09T20:52:55Z</dcterms:created>
  <dcterms:modified xsi:type="dcterms:W3CDTF">2017-09-20T19:09:27Z</dcterms:modified>
</cp:coreProperties>
</file>