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0" r:id="rId10"/>
    <p:sldId id="257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4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C0FFA-0782-1D4A-9AF1-14F18F046E73}" type="datetimeFigureOut">
              <a:rPr lang="en-US" smtClean="0"/>
              <a:t>1/26/18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BF2A5-A8D8-284C-95CF-F9144AB04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99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Write the degree you’re getting in the chat screen; be sure to punctuate it correctly.</a:t>
            </a:r>
          </a:p>
          <a:p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BF2A5-A8D8-284C-95CF-F9144AB0405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00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BF2A5-A8D8-284C-95CF-F9144AB0405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62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What kinds</a:t>
            </a:r>
            <a:r>
              <a:rPr lang="en-US" baseline="0" dirty="0" smtClean="0"/>
              <a:t> of grammar and punctuation issues often arise as you’re writing?  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BF2A5-A8D8-284C-95CF-F9144AB0405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55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January 26,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January 26,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January 26,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January 26,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January 26,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January 26,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January 26,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January 26,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January 26,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January 26,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January 26,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January 26,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Grammar &amp; Punctuation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Frequently Asked Questions and Q &amp; A</a:t>
            </a:r>
            <a:endParaRPr lang="en-US" b="1" dirty="0"/>
          </a:p>
        </p:txBody>
      </p:sp>
      <p:pic>
        <p:nvPicPr>
          <p:cNvPr id="6" name="Picture 5" descr="CLIENT:DC:GSEP:assets:GSEP_FlyerTemplates-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19118644">
            <a:off x="1848886" y="2424399"/>
            <a:ext cx="7619195" cy="172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 rot="19068655">
            <a:off x="4948017" y="4201257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GSEP Writing Support Services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46459542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Lay and lie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405" y="1058295"/>
            <a:ext cx="7520940" cy="3579849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L</a:t>
            </a:r>
            <a:r>
              <a:rPr lang="en-US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a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y: To pl</a:t>
            </a:r>
            <a:r>
              <a:rPr lang="en-US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a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ce an object on something</a:t>
            </a:r>
            <a:r>
              <a:rPr lang="en-US" i="1" dirty="0" smtClean="0">
                <a:solidFill>
                  <a:srgbClr val="000000"/>
                </a:solidFill>
                <a:latin typeface="Arial"/>
                <a:cs typeface="Arial"/>
              </a:rPr>
              <a:t>. 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Always requires a direct object</a:t>
            </a:r>
            <a:endParaRPr lang="en-US" i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b="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Please lay the book on the desk.</a:t>
            </a:r>
          </a:p>
          <a:p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Past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tense of lay: Laid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en-US" b="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He laid the invitation on her desk.</a:t>
            </a:r>
          </a:p>
          <a:p>
            <a:endParaRPr lang="en-US" i="1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Lie: To put oneself horizontal.  </a:t>
            </a:r>
            <a:r>
              <a:rPr lang="en-US" b="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When I’m sleepy, I lie on my sofa.</a:t>
            </a:r>
            <a:endParaRPr lang="en-US" i="1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Past tense: Lay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: </a:t>
            </a:r>
            <a:r>
              <a:rPr lang="en-US" b="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 While I had the flu, I lay in bed all day.</a:t>
            </a:r>
            <a:endParaRPr lang="en-US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/>
              <a:cs typeface="Arial"/>
            </a:endParaRPr>
          </a:p>
          <a:p>
            <a:endParaRPr lang="en-US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/>
              <a:cs typeface="Arial"/>
            </a:endParaRPr>
          </a:p>
          <a:p>
            <a:r>
              <a:rPr lang="en-US" b="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Jeff (laid, lay, lie) his cell phone somewhere and cannot find it.</a:t>
            </a:r>
          </a:p>
          <a:p>
            <a:r>
              <a:rPr lang="en-US" b="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Grandpa (lay, laid, lie) the baby in the crib.        </a:t>
            </a:r>
          </a:p>
          <a:p>
            <a:r>
              <a:rPr lang="en-US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5133319"/>
      </p:ext>
    </p:extLst>
  </p:cSld>
  <p:clrMapOvr>
    <a:masterClrMapping/>
  </p:clrMapOvr>
  <p:transition xmlns:p14="http://schemas.microsoft.com/office/powerpoint/2010/main" spd="slow">
    <p:wheel spokes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366FF"/>
          </a:solidFill>
          <a:effectLst>
            <a:glow rad="139700">
              <a:srgbClr val="3366FF">
                <a:alpha val="40000"/>
              </a:srgbClr>
            </a:glow>
          </a:effectLst>
        </p:spPr>
        <p:txBody>
          <a:bodyPr/>
          <a:lstStyle/>
          <a:p>
            <a:pPr algn="ctr"/>
            <a:r>
              <a:rPr lang="en-US" dirty="0" smtClean="0"/>
              <a:t>Capitalization of Degrees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accent4">
                <a:shade val="25000"/>
                <a:satMod val="150000"/>
              </a:schemeClr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800" dirty="0" smtClean="0">
                <a:latin typeface="Arial"/>
                <a:cs typeface="Arial"/>
              </a:rPr>
              <a:t>When using the full title of a degree or the abbreviation, capitalize the first letter of each significant word:</a:t>
            </a:r>
          </a:p>
          <a:p>
            <a:pPr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Bachelor of Arts   or   B.A.  or BA </a:t>
            </a:r>
          </a:p>
          <a:p>
            <a:pPr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Master of Science  or </a:t>
            </a:r>
            <a:r>
              <a:rPr lang="en-US" dirty="0" smtClean="0">
                <a:latin typeface="Arial"/>
                <a:cs typeface="Arial"/>
              </a:rPr>
              <a:t>M.S.  </a:t>
            </a:r>
            <a:r>
              <a:rPr lang="en-US" dirty="0" smtClean="0">
                <a:latin typeface="Arial"/>
                <a:cs typeface="Arial"/>
              </a:rPr>
              <a:t>or </a:t>
            </a:r>
            <a:r>
              <a:rPr lang="en-US" dirty="0" smtClean="0">
                <a:latin typeface="Arial"/>
                <a:cs typeface="Arial"/>
              </a:rPr>
              <a:t>MS</a:t>
            </a:r>
            <a:endParaRPr lang="en-US" dirty="0" smtClean="0">
              <a:latin typeface="Arial"/>
              <a:cs typeface="Arial"/>
            </a:endParaRPr>
          </a:p>
          <a:p>
            <a:pPr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Doctor of Education  or </a:t>
            </a:r>
            <a:r>
              <a:rPr lang="en-US" dirty="0" err="1" smtClean="0">
                <a:latin typeface="Arial"/>
                <a:cs typeface="Arial"/>
              </a:rPr>
              <a:t>EdD</a:t>
            </a:r>
            <a:endParaRPr lang="en-US" dirty="0">
              <a:latin typeface="Arial"/>
              <a:cs typeface="Arial"/>
            </a:endParaRPr>
          </a:p>
          <a:p>
            <a:pPr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Doctor of Philosophy or PhD</a:t>
            </a:r>
          </a:p>
          <a:p>
            <a:pPr>
              <a:buFont typeface="Arial"/>
              <a:buChar char="•"/>
            </a:pPr>
            <a:endParaRPr lang="en-US" dirty="0">
              <a:latin typeface="Arial"/>
              <a:cs typeface="Arial"/>
            </a:endParaRPr>
          </a:p>
          <a:p>
            <a:pPr marL="0" indent="0"/>
            <a:r>
              <a:rPr lang="en-US" dirty="0" smtClean="0">
                <a:latin typeface="Arial"/>
                <a:cs typeface="Arial"/>
              </a:rPr>
              <a:t>However, without the full title, do not capitalize:</a:t>
            </a:r>
          </a:p>
          <a:p>
            <a:pPr marL="0" indent="0"/>
            <a:r>
              <a:rPr lang="en-US" dirty="0" smtClean="0">
                <a:latin typeface="Arial"/>
                <a:cs typeface="Arial"/>
              </a:rPr>
              <a:t>I received my doctorate from Pepperdine, my master’s degree from USC, and my bachelor’s degree from UCLA.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57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Common errors: Pronoun Reference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dirty="0" smtClean="0">
                <a:latin typeface="Arial"/>
                <a:cs typeface="Arial"/>
              </a:rPr>
              <a:t>A pronoun replaces a noun and must agree in number and gender with the noun it’s replacing.  </a:t>
            </a:r>
          </a:p>
          <a:p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Incorrect:  </a:t>
            </a:r>
            <a:r>
              <a:rPr lang="en-US" dirty="0" smtClean="0">
                <a:latin typeface="Arial"/>
                <a:cs typeface="Arial"/>
              </a:rPr>
              <a:t>Every</a:t>
            </a:r>
            <a:r>
              <a:rPr lang="en-US" u="sng" dirty="0" smtClean="0">
                <a:solidFill>
                  <a:schemeClr val="tx1"/>
                </a:solidFill>
                <a:latin typeface="Arial"/>
                <a:cs typeface="Arial"/>
              </a:rPr>
              <a:t>one</a:t>
            </a:r>
            <a:r>
              <a:rPr lang="en-US" dirty="0" smtClean="0">
                <a:latin typeface="Arial"/>
                <a:cs typeface="Arial"/>
              </a:rPr>
              <a:t> is studying hard for 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their</a:t>
            </a:r>
            <a:r>
              <a:rPr lang="en-US" dirty="0" smtClean="0">
                <a:latin typeface="Arial"/>
                <a:cs typeface="Arial"/>
              </a:rPr>
              <a:t> exams.</a:t>
            </a: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Correct:  Everyone is studying hard for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his or her</a:t>
            </a:r>
            <a:r>
              <a:rPr lang="en-US" dirty="0" smtClean="0">
                <a:latin typeface="Arial"/>
                <a:cs typeface="Arial"/>
              </a:rPr>
              <a:t> exams.</a:t>
            </a: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Correct:  All of the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students</a:t>
            </a:r>
            <a:r>
              <a:rPr lang="en-US" dirty="0" smtClean="0">
                <a:latin typeface="Arial"/>
                <a:cs typeface="Arial"/>
              </a:rPr>
              <a:t> are studying hard for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their</a:t>
            </a:r>
            <a:r>
              <a:rPr lang="en-US" dirty="0" smtClean="0">
                <a:latin typeface="Arial"/>
                <a:cs typeface="Arial"/>
              </a:rPr>
              <a:t> exams.</a:t>
            </a: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It’s always best to make a subject plural and use a corresponding plural pronoun.</a:t>
            </a:r>
          </a:p>
        </p:txBody>
      </p:sp>
    </p:spTree>
    <p:extLst>
      <p:ext uri="{BB962C8B-B14F-4D97-AF65-F5344CB8AC3E}">
        <p14:creationId xmlns:p14="http://schemas.microsoft.com/office/powerpoint/2010/main" val="2134954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Common Errors: Faulty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dirty="0" smtClean="0">
                <a:latin typeface="Arial"/>
                <a:cs typeface="Arial"/>
              </a:rPr>
              <a:t>What’s wrong with the following sentence?</a:t>
            </a: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i="1" dirty="0" smtClean="0">
                <a:latin typeface="Arial"/>
                <a:cs typeface="Arial"/>
              </a:rPr>
              <a:t>Jasmine enjoys hiking, swimming, and to run.</a:t>
            </a:r>
          </a:p>
          <a:p>
            <a:endParaRPr lang="en-US" i="1" dirty="0">
              <a:latin typeface="Arial"/>
              <a:cs typeface="Arial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Parallelism:  All parts of a sentence that are parallel in meaning must be in parallel form.  </a:t>
            </a:r>
          </a:p>
          <a:p>
            <a:r>
              <a:rPr lang="en-US" b="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Jasmine enjoys hik</a:t>
            </a:r>
            <a:r>
              <a:rPr lang="en-US" b="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ing</a:t>
            </a:r>
            <a:r>
              <a:rPr lang="en-US" b="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, swimming, and running.</a:t>
            </a:r>
          </a:p>
          <a:p>
            <a:endParaRPr lang="en-US" b="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/>
              <a:cs typeface="Arial"/>
            </a:endParaRPr>
          </a:p>
          <a:p>
            <a:r>
              <a:rPr lang="en-US" b="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We must either raise revenues or it will be necessary to reduce expenses.</a:t>
            </a:r>
          </a:p>
          <a:p>
            <a:endParaRPr lang="en-US" b="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/>
              <a:cs typeface="Arial"/>
            </a:endParaRPr>
          </a:p>
          <a:p>
            <a:r>
              <a:rPr lang="en-US" b="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Annie’s dress was old, faded, and it had wrinkles.</a:t>
            </a:r>
            <a:endParaRPr lang="en-US" i="1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9263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Give us your questions!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rcRect t="16640" b="16640"/>
          <a:stretch>
            <a:fillRect/>
          </a:stretch>
        </p:blipFill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2120900"/>
            <a:ext cx="3657600" cy="260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87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Commas: Seven simple Rules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Rule 1:  Use a comma after an introductory clause in a sentence:  </a:t>
            </a:r>
            <a:endParaRPr lang="en-US" dirty="0">
              <a:latin typeface="Arial"/>
              <a:cs typeface="Arial"/>
            </a:endParaRPr>
          </a:p>
          <a:p>
            <a:pPr marL="0" lvl="1" indent="0">
              <a:buNone/>
            </a:pPr>
            <a:r>
              <a:rPr lang="en-US" dirty="0" smtClean="0">
                <a:latin typeface="Arial"/>
                <a:cs typeface="Arial"/>
              </a:rPr>
              <a:t>	</a:t>
            </a:r>
            <a:r>
              <a:rPr lang="en-US" b="1" dirty="0" smtClean="0">
                <a:latin typeface="Arial"/>
                <a:cs typeface="Arial"/>
              </a:rPr>
              <a:t>After I ate dinner,</a:t>
            </a:r>
            <a:r>
              <a:rPr lang="en-US" dirty="0" smtClean="0">
                <a:latin typeface="Arial"/>
                <a:cs typeface="Arial"/>
              </a:rPr>
              <a:t> I went for a long walk.</a:t>
            </a:r>
          </a:p>
          <a:p>
            <a:pPr marL="0" lvl="1" indent="0">
              <a:buNone/>
            </a:pPr>
            <a:r>
              <a:rPr lang="en-US" dirty="0">
                <a:latin typeface="Arial"/>
                <a:cs typeface="Arial"/>
              </a:rPr>
              <a:t>	</a:t>
            </a:r>
            <a:r>
              <a:rPr lang="en-US" b="1" dirty="0" smtClean="0">
                <a:latin typeface="Arial"/>
                <a:cs typeface="Arial"/>
              </a:rPr>
              <a:t>While Dahlia was in Canada,</a:t>
            </a:r>
            <a:r>
              <a:rPr lang="en-US" dirty="0" smtClean="0">
                <a:latin typeface="Arial"/>
                <a:cs typeface="Arial"/>
              </a:rPr>
              <a:t> she noted its pristine coasts.  </a:t>
            </a:r>
          </a:p>
          <a:p>
            <a:pPr marL="0" lvl="1" indent="0">
              <a:buNone/>
            </a:pPr>
            <a:r>
              <a:rPr lang="en-US" dirty="0">
                <a:latin typeface="Arial"/>
                <a:cs typeface="Arial"/>
              </a:rPr>
              <a:t>	</a:t>
            </a:r>
            <a:r>
              <a:rPr lang="en-US" b="1" dirty="0" smtClean="0">
                <a:latin typeface="Arial"/>
                <a:cs typeface="Arial"/>
              </a:rPr>
              <a:t>Consequently,</a:t>
            </a:r>
            <a:r>
              <a:rPr lang="en-US" dirty="0" smtClean="0">
                <a:latin typeface="Arial"/>
                <a:cs typeface="Arial"/>
              </a:rPr>
              <a:t> she travels there often.  </a:t>
            </a:r>
          </a:p>
          <a:p>
            <a:pPr marL="0" lvl="1" indent="0">
              <a:buNone/>
            </a:pPr>
            <a:endParaRPr lang="en-US" dirty="0" smtClean="0">
              <a:latin typeface="Arial"/>
              <a:cs typeface="Arial"/>
            </a:endParaRPr>
          </a:p>
          <a:p>
            <a:pPr marL="0" lvl="1" indent="0">
              <a:buNone/>
            </a:pPr>
            <a:r>
              <a:rPr lang="en-US" dirty="0" smtClean="0">
                <a:latin typeface="Arial"/>
                <a:cs typeface="Arial"/>
              </a:rPr>
              <a:t>Try these:  As a result of her long day at the office she canceled her dinner plans.</a:t>
            </a:r>
          </a:p>
          <a:p>
            <a:pPr marL="0" lvl="1" indent="0">
              <a:buNone/>
            </a:pPr>
            <a:endParaRPr lang="en-US" dirty="0" smtClean="0">
              <a:latin typeface="Arial"/>
              <a:cs typeface="Arial"/>
            </a:endParaRPr>
          </a:p>
          <a:p>
            <a:pPr marL="0" lvl="1" indent="0">
              <a:buNone/>
            </a:pPr>
            <a:r>
              <a:rPr lang="en-US" dirty="0">
                <a:latin typeface="Arial"/>
                <a:cs typeface="Arial"/>
              </a:rPr>
              <a:t>	</a:t>
            </a:r>
            <a:r>
              <a:rPr lang="en-US" dirty="0" smtClean="0">
                <a:latin typeface="Arial"/>
                <a:cs typeface="Arial"/>
              </a:rPr>
              <a:t> Surprisingly John stayed at the luncheon for several hours.</a:t>
            </a:r>
          </a:p>
          <a:p>
            <a:pPr marL="0" lvl="1" indent="0">
              <a:buNone/>
            </a:pPr>
            <a:endParaRPr lang="en-US" dirty="0" smtClean="0">
              <a:latin typeface="Arial"/>
              <a:cs typeface="Arial"/>
            </a:endParaRPr>
          </a:p>
          <a:p>
            <a:pPr marL="0" lvl="1" indent="0">
              <a:buNone/>
            </a:pPr>
            <a:r>
              <a:rPr lang="en-US" dirty="0">
                <a:latin typeface="Arial"/>
                <a:cs typeface="Arial"/>
              </a:rPr>
              <a:t>	 </a:t>
            </a:r>
            <a:r>
              <a:rPr lang="en-US" dirty="0" smtClean="0">
                <a:latin typeface="Arial"/>
                <a:cs typeface="Arial"/>
              </a:rPr>
              <a:t>Because of the new tax law accountants are working twice the hours 	 	 they worked last year at this time.  </a:t>
            </a:r>
          </a:p>
          <a:p>
            <a:pPr marL="0" lvl="1" indent="0">
              <a:buNone/>
            </a:pP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4283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Commas: Seven simple rules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Arial"/>
                <a:cs typeface="Arial"/>
              </a:rPr>
              <a:t>Rule 2: Use a comma to separate more than two items in a list.</a:t>
            </a:r>
          </a:p>
          <a:p>
            <a:r>
              <a:rPr lang="en-US" dirty="0">
                <a:latin typeface="Arial"/>
                <a:cs typeface="Arial"/>
              </a:rPr>
              <a:t>	</a:t>
            </a:r>
            <a:r>
              <a:rPr lang="en-US" b="0" dirty="0" smtClean="0">
                <a:latin typeface="Arial"/>
                <a:cs typeface="Arial"/>
              </a:rPr>
              <a:t>She received her bachelor’s degree from UCLA, her master’s degree from USC, and her doctorate from UC Berkeley.  </a:t>
            </a:r>
          </a:p>
          <a:p>
            <a:endParaRPr lang="en-US" b="0" dirty="0">
              <a:latin typeface="Arial"/>
              <a:cs typeface="Arial"/>
            </a:endParaRPr>
          </a:p>
          <a:p>
            <a:r>
              <a:rPr lang="en-US" b="0" dirty="0" smtClean="0">
                <a:latin typeface="Arial"/>
                <a:cs typeface="Arial"/>
              </a:rPr>
              <a:t>Try this:  </a:t>
            </a:r>
            <a:r>
              <a:rPr lang="en-US" b="0" dirty="0" smtClean="0">
                <a:solidFill>
                  <a:srgbClr val="FF0000"/>
                </a:solidFill>
                <a:latin typeface="Arial"/>
                <a:cs typeface="Arial"/>
              </a:rPr>
              <a:t>David willed his oldest nieces all of his property houses and 	warehouses.</a:t>
            </a:r>
          </a:p>
          <a:p>
            <a:r>
              <a:rPr lang="en-US" b="0" dirty="0" smtClean="0">
                <a:latin typeface="Arial"/>
                <a:cs typeface="Arial"/>
              </a:rPr>
              <a:t>	        </a:t>
            </a:r>
            <a:r>
              <a:rPr lang="en-US" b="0" i="1" dirty="0" smtClean="0">
                <a:latin typeface="Arial"/>
                <a:cs typeface="Arial"/>
              </a:rPr>
              <a:t>David willed his oldest nieces all of his property, houses, and warehouses.</a:t>
            </a:r>
          </a:p>
          <a:p>
            <a:r>
              <a:rPr lang="en-US" b="0" dirty="0" smtClean="0">
                <a:latin typeface="Arial"/>
                <a:cs typeface="Arial"/>
              </a:rPr>
              <a:t>	        </a:t>
            </a:r>
            <a:r>
              <a:rPr lang="en-US" b="0" dirty="0" smtClean="0">
                <a:solidFill>
                  <a:srgbClr val="FF0000"/>
                </a:solidFill>
                <a:latin typeface="Arial"/>
                <a:cs typeface="Arial"/>
              </a:rPr>
              <a:t> Langston Hughes’ poetry focuses on racial pride social justice and the                   	diversity of the African American experience.</a:t>
            </a:r>
          </a:p>
          <a:p>
            <a:r>
              <a:rPr lang="en-US" b="0" dirty="0">
                <a:latin typeface="Arial"/>
                <a:cs typeface="Arial"/>
              </a:rPr>
              <a:t> </a:t>
            </a:r>
            <a:r>
              <a:rPr lang="en-US" b="0" dirty="0" smtClean="0">
                <a:latin typeface="Arial"/>
                <a:cs typeface="Arial"/>
              </a:rPr>
              <a:t>		</a:t>
            </a:r>
            <a:r>
              <a:rPr lang="en-US" b="0" i="1" dirty="0" smtClean="0">
                <a:latin typeface="Arial"/>
                <a:cs typeface="Arial"/>
              </a:rPr>
              <a:t>Langston </a:t>
            </a:r>
            <a:r>
              <a:rPr lang="en-US" b="0" i="1" dirty="0">
                <a:latin typeface="Arial"/>
                <a:cs typeface="Arial"/>
              </a:rPr>
              <a:t>Hughes’ poetry focuses on racial </a:t>
            </a:r>
            <a:r>
              <a:rPr lang="en-US" b="0" i="1" dirty="0" smtClean="0">
                <a:latin typeface="Arial"/>
                <a:cs typeface="Arial"/>
              </a:rPr>
              <a:t>pride, </a:t>
            </a:r>
            <a:r>
              <a:rPr lang="en-US" b="0" i="1" dirty="0">
                <a:latin typeface="Arial"/>
                <a:cs typeface="Arial"/>
              </a:rPr>
              <a:t>social </a:t>
            </a:r>
            <a:r>
              <a:rPr lang="en-US" b="0" i="1" dirty="0" smtClean="0">
                <a:latin typeface="Arial"/>
                <a:cs typeface="Arial"/>
              </a:rPr>
              <a:t>justice, </a:t>
            </a:r>
            <a:r>
              <a:rPr lang="en-US" b="0" i="1" dirty="0">
                <a:latin typeface="Arial"/>
                <a:cs typeface="Arial"/>
              </a:rPr>
              <a:t>and the                   	diversity of the African American experience.</a:t>
            </a:r>
          </a:p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8299052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Commas: Seven Simple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Arial"/>
                <a:cs typeface="Arial"/>
              </a:rPr>
              <a:t>Rule 3: Use a comma </a:t>
            </a:r>
            <a:r>
              <a:rPr lang="en-US" i="1" dirty="0" smtClean="0">
                <a:latin typeface="Arial"/>
                <a:cs typeface="Arial"/>
              </a:rPr>
              <a:t>before</a:t>
            </a:r>
            <a:r>
              <a:rPr lang="en-US" dirty="0" smtClean="0">
                <a:latin typeface="Arial"/>
                <a:cs typeface="Arial"/>
              </a:rPr>
              <a:t> a FANBOYS* that separates </a:t>
            </a:r>
            <a:r>
              <a:rPr lang="en-US" dirty="0" smtClean="0">
                <a:solidFill>
                  <a:srgbClr val="800000"/>
                </a:solidFill>
                <a:latin typeface="Arial"/>
                <a:cs typeface="Arial"/>
              </a:rPr>
              <a:t>two complete sentences</a:t>
            </a:r>
            <a:r>
              <a:rPr lang="en-US" dirty="0" smtClean="0">
                <a:latin typeface="Arial"/>
                <a:cs typeface="Arial"/>
              </a:rPr>
              <a:t>.</a:t>
            </a:r>
          </a:p>
          <a:p>
            <a:r>
              <a:rPr lang="en-US" dirty="0" smtClean="0">
                <a:latin typeface="Arial"/>
                <a:cs typeface="Arial"/>
              </a:rPr>
              <a:t>*</a:t>
            </a:r>
            <a:r>
              <a:rPr lang="en-US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FANBOYS </a:t>
            </a:r>
            <a:r>
              <a:rPr lang="en-US" dirty="0" smtClean="0">
                <a:latin typeface="Arial"/>
                <a:cs typeface="Arial"/>
              </a:rPr>
              <a:t>=  </a:t>
            </a:r>
            <a:r>
              <a:rPr lang="en-US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F</a:t>
            </a:r>
            <a:r>
              <a:rPr lang="en-US" dirty="0" smtClean="0">
                <a:latin typeface="Arial"/>
                <a:cs typeface="Arial"/>
              </a:rPr>
              <a:t>or	   </a:t>
            </a:r>
            <a:r>
              <a:rPr lang="en-US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A</a:t>
            </a:r>
            <a:r>
              <a:rPr lang="en-US" dirty="0" smtClean="0">
                <a:latin typeface="Arial"/>
                <a:cs typeface="Arial"/>
              </a:rPr>
              <a:t>nd	</a:t>
            </a:r>
            <a:r>
              <a:rPr lang="en-US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N</a:t>
            </a:r>
            <a:r>
              <a:rPr lang="en-US" dirty="0" smtClean="0">
                <a:latin typeface="Arial"/>
                <a:cs typeface="Arial"/>
              </a:rPr>
              <a:t>or	</a:t>
            </a:r>
            <a:r>
              <a:rPr lang="en-US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B</a:t>
            </a:r>
            <a:r>
              <a:rPr lang="en-US" dirty="0" smtClean="0">
                <a:latin typeface="Arial"/>
                <a:cs typeface="Arial"/>
              </a:rPr>
              <a:t>ut 	</a:t>
            </a:r>
            <a:r>
              <a:rPr lang="en-US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O</a:t>
            </a:r>
            <a:r>
              <a:rPr lang="en-US" dirty="0" smtClean="0">
                <a:latin typeface="Arial"/>
                <a:cs typeface="Arial"/>
              </a:rPr>
              <a:t>r 	</a:t>
            </a:r>
            <a:r>
              <a:rPr lang="en-US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Y</a:t>
            </a:r>
            <a:r>
              <a:rPr lang="en-US" dirty="0" smtClean="0">
                <a:latin typeface="Arial"/>
                <a:cs typeface="Arial"/>
              </a:rPr>
              <a:t>et         </a:t>
            </a:r>
            <a:r>
              <a:rPr lang="en-US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S</a:t>
            </a:r>
            <a:r>
              <a:rPr lang="en-US" dirty="0" smtClean="0">
                <a:latin typeface="Arial"/>
                <a:cs typeface="Arial"/>
              </a:rPr>
              <a:t>o</a:t>
            </a: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i="1" dirty="0" smtClean="0">
                <a:solidFill>
                  <a:srgbClr val="660066"/>
                </a:solidFill>
                <a:latin typeface="Arial"/>
                <a:cs typeface="Arial"/>
              </a:rPr>
              <a:t>He</a:t>
            </a:r>
            <a:r>
              <a:rPr lang="en-US" i="1" dirty="0" smtClean="0">
                <a:latin typeface="Arial"/>
                <a:cs typeface="Arial"/>
              </a:rPr>
              <a:t> studied for months</a:t>
            </a:r>
            <a:r>
              <a:rPr lang="en-US" b="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, so </a:t>
            </a:r>
            <a:r>
              <a:rPr lang="en-US" i="1" dirty="0" smtClean="0">
                <a:solidFill>
                  <a:srgbClr val="660066"/>
                </a:solidFill>
                <a:latin typeface="Arial"/>
                <a:cs typeface="Arial"/>
              </a:rPr>
              <a:t>he</a:t>
            </a:r>
            <a:r>
              <a:rPr lang="en-US" i="1" dirty="0" smtClean="0">
                <a:latin typeface="Arial"/>
                <a:cs typeface="Arial"/>
              </a:rPr>
              <a:t> passed the comprehensive exam. (</a:t>
            </a:r>
            <a:r>
              <a:rPr lang="en-US" i="1" dirty="0" smtClean="0">
                <a:solidFill>
                  <a:srgbClr val="660066"/>
                </a:solidFill>
                <a:latin typeface="Arial"/>
                <a:cs typeface="Arial"/>
              </a:rPr>
              <a:t>Note the subject in each sentence</a:t>
            </a:r>
            <a:r>
              <a:rPr lang="en-US" i="1" dirty="0" smtClean="0">
                <a:latin typeface="Arial"/>
                <a:cs typeface="Arial"/>
              </a:rPr>
              <a:t>)</a:t>
            </a:r>
          </a:p>
          <a:p>
            <a:r>
              <a:rPr lang="en-US" i="1" dirty="0" smtClean="0">
                <a:latin typeface="Arial"/>
                <a:cs typeface="Arial"/>
              </a:rPr>
              <a:t>But no comma is needed when there are NOT two complete sentences:</a:t>
            </a:r>
          </a:p>
          <a:p>
            <a:r>
              <a:rPr lang="en-US" i="1" dirty="0" smtClean="0">
                <a:latin typeface="Arial"/>
                <a:cs typeface="Arial"/>
              </a:rPr>
              <a:t>He studied for months and passed the comprehensive exam.</a:t>
            </a:r>
            <a:endParaRPr lang="en-US" i="1" dirty="0">
              <a:latin typeface="Arial"/>
              <a:cs typeface="Arial"/>
            </a:endParaRPr>
          </a:p>
          <a:p>
            <a:r>
              <a:rPr lang="en-US" i="1" dirty="0" smtClean="0">
                <a:latin typeface="Arial"/>
                <a:cs typeface="Arial"/>
              </a:rPr>
              <a:t>Try this:  Serena created a new software application and it will be available for purchase by next month. </a:t>
            </a:r>
          </a:p>
          <a:p>
            <a:r>
              <a:rPr lang="en-US" i="1" dirty="0" smtClean="0">
                <a:latin typeface="Arial"/>
                <a:cs typeface="Arial"/>
              </a:rPr>
              <a:t>	A good manager controls expenses and invests surplus dollars.</a:t>
            </a:r>
          </a:p>
        </p:txBody>
      </p:sp>
    </p:spTree>
    <p:extLst>
      <p:ext uri="{BB962C8B-B14F-4D97-AF65-F5344CB8AC3E}">
        <p14:creationId xmlns:p14="http://schemas.microsoft.com/office/powerpoint/2010/main" val="170136887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Commas: Seven Simple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627" y="1185294"/>
            <a:ext cx="7520940" cy="3579849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Rule 4:  Use a comma after a transitional word or phrase: </a:t>
            </a:r>
            <a:r>
              <a:rPr lang="en-US" i="1" dirty="0" smtClean="0"/>
              <a:t>however, likewise, therefore, in fact, furthermore, in addition, nevertheless, meanwhile, indeed</a:t>
            </a:r>
            <a:r>
              <a:rPr lang="mr-IN" i="1" dirty="0" smtClean="0"/>
              <a:t>…</a:t>
            </a:r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Dr. Johnson reiterated her point</a:t>
            </a:r>
            <a:r>
              <a:rPr lang="en-US" dirty="0" smtClean="0">
                <a:solidFill>
                  <a:srgbClr val="000000"/>
                </a:solidFill>
              </a:rPr>
              <a:t>; as a result, </a:t>
            </a:r>
            <a:r>
              <a:rPr lang="en-US" dirty="0" smtClean="0"/>
              <a:t>her students clearly understood the issue.</a:t>
            </a:r>
          </a:p>
          <a:p>
            <a:endParaRPr lang="en-US" dirty="0" smtClean="0"/>
          </a:p>
          <a:p>
            <a:r>
              <a:rPr lang="en-US" dirty="0" smtClean="0"/>
              <a:t>Try this:  John did not understand their language moreover he was unfamiliar with their customs.  </a:t>
            </a:r>
          </a:p>
          <a:p>
            <a:endParaRPr lang="en-US" dirty="0" smtClean="0"/>
          </a:p>
          <a:p>
            <a:r>
              <a:rPr lang="en-US" dirty="0" smtClean="0"/>
              <a:t> John did not understand their language</a:t>
            </a:r>
            <a:r>
              <a:rPr lang="en-US" dirty="0" smtClean="0">
                <a:solidFill>
                  <a:srgbClr val="000000"/>
                </a:solidFill>
              </a:rPr>
              <a:t>; moreover, </a:t>
            </a:r>
            <a:r>
              <a:rPr lang="en-US" dirty="0" smtClean="0"/>
              <a:t>he was unfamiliar with their customs.   </a:t>
            </a:r>
          </a:p>
        </p:txBody>
      </p:sp>
    </p:spTree>
    <p:extLst>
      <p:ext uri="{BB962C8B-B14F-4D97-AF65-F5344CB8AC3E}">
        <p14:creationId xmlns:p14="http://schemas.microsoft.com/office/powerpoint/2010/main" val="2782535142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Commas: Seven simple rules 	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364" y="1100628"/>
            <a:ext cx="7520940" cy="357984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Rule 5:  Use a comma to separate a direct quote from its “tag”:</a:t>
            </a:r>
          </a:p>
          <a:p>
            <a:r>
              <a:rPr lang="en-US" i="1" dirty="0" smtClean="0">
                <a:latin typeface="Arial"/>
                <a:cs typeface="Arial"/>
              </a:rPr>
              <a:t>She said, </a:t>
            </a:r>
            <a:r>
              <a:rPr lang="en-US" b="0" i="1" dirty="0" smtClean="0">
                <a:latin typeface="Arial"/>
                <a:cs typeface="Arial"/>
              </a:rPr>
              <a:t>“The event wasn’t memorable.”</a:t>
            </a:r>
          </a:p>
          <a:p>
            <a:r>
              <a:rPr lang="en-US" b="0" i="1" dirty="0" smtClean="0">
                <a:latin typeface="Arial"/>
                <a:cs typeface="Arial"/>
              </a:rPr>
              <a:t>“The event wasn’t memorable</a:t>
            </a:r>
            <a:r>
              <a:rPr lang="en-US" i="1" dirty="0" smtClean="0">
                <a:latin typeface="Arial"/>
                <a:cs typeface="Arial"/>
              </a:rPr>
              <a:t>,” she said.</a:t>
            </a:r>
          </a:p>
          <a:p>
            <a:endParaRPr lang="en-US" b="0" i="1" dirty="0">
              <a:latin typeface="Arial"/>
              <a:cs typeface="Arial"/>
            </a:endParaRPr>
          </a:p>
          <a:p>
            <a:r>
              <a:rPr lang="en-US" i="1" dirty="0" smtClean="0">
                <a:latin typeface="Arial"/>
                <a:cs typeface="Arial"/>
              </a:rPr>
              <a:t>Try this: </a:t>
            </a:r>
          </a:p>
          <a:p>
            <a:r>
              <a:rPr lang="en-US" b="0" i="1" dirty="0" smtClean="0">
                <a:latin typeface="Arial"/>
                <a:cs typeface="Arial"/>
              </a:rPr>
              <a:t>“Jack is so forgetful that he hardly remembers his name” </a:t>
            </a:r>
            <a:r>
              <a:rPr lang="en-US" i="1" dirty="0" smtClean="0">
                <a:latin typeface="Arial"/>
                <a:cs typeface="Arial"/>
              </a:rPr>
              <a:t>Melissa said.</a:t>
            </a:r>
          </a:p>
          <a:p>
            <a:endParaRPr lang="en-US" b="0" i="1" dirty="0">
              <a:latin typeface="Arial"/>
              <a:cs typeface="Arial"/>
            </a:endParaRPr>
          </a:p>
          <a:p>
            <a:r>
              <a:rPr lang="en-US" b="0" i="1" dirty="0">
                <a:latin typeface="Arial"/>
                <a:cs typeface="Arial"/>
              </a:rPr>
              <a:t>“Jack is so forgetful that he hardly remembers his </a:t>
            </a:r>
            <a:r>
              <a:rPr lang="en-US" b="0" i="1" dirty="0" smtClean="0">
                <a:latin typeface="Arial"/>
                <a:cs typeface="Arial"/>
              </a:rPr>
              <a:t>name,” </a:t>
            </a:r>
            <a:r>
              <a:rPr lang="en-US" b="0" i="1" dirty="0">
                <a:latin typeface="Arial"/>
                <a:cs typeface="Arial"/>
              </a:rPr>
              <a:t>Melissa said.</a:t>
            </a:r>
          </a:p>
          <a:p>
            <a:r>
              <a:rPr lang="en-US" b="0" i="1" dirty="0" smtClean="0">
                <a:latin typeface="Arial"/>
                <a:cs typeface="Arial"/>
              </a:rPr>
              <a:t> </a:t>
            </a:r>
            <a:endParaRPr lang="en-US" b="0" i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8980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Commas: Seven simple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Rule 6:  Use a comma after a clause with </a:t>
            </a:r>
            <a:r>
              <a:rPr lang="en-US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nonessential (nonrestrictive)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 </a:t>
            </a:r>
          </a:p>
          <a:p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information and </a:t>
            </a:r>
            <a:r>
              <a:rPr lang="en-US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appositives, which rename a nearby noun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.  </a:t>
            </a:r>
          </a:p>
          <a:p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Ed’s house</a:t>
            </a:r>
            <a:r>
              <a:rPr lang="en-US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, which is located on 13 acres,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is 5,000 square feet.  </a:t>
            </a:r>
          </a:p>
          <a:p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If you were to delete the nonrestrictive clause, the sentence’s meaning would not change; the nonessential clause is considered </a:t>
            </a:r>
            <a:r>
              <a:rPr lang="en-US" i="1" dirty="0" smtClean="0">
                <a:solidFill>
                  <a:srgbClr val="000000"/>
                </a:solidFill>
                <a:latin typeface="Arial"/>
                <a:cs typeface="Arial"/>
              </a:rPr>
              <a:t>additional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information.</a:t>
            </a:r>
          </a:p>
          <a:p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Darwin’s most important work</a:t>
            </a:r>
            <a:r>
              <a:rPr lang="en-US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b="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On the Origin of Species</a:t>
            </a:r>
            <a:r>
              <a:rPr lang="en-US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was the result of many years of work.</a:t>
            </a:r>
          </a:p>
          <a:p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5042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Commas: seven simple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softRound"/>
            <a:contourClr>
              <a:schemeClr val="accent2">
                <a:shade val="25000"/>
                <a:satMod val="15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Rule 7: Use commas to </a:t>
            </a:r>
            <a:r>
              <a:rPr lang="en-US" dirty="0" smtClean="0">
                <a:solidFill>
                  <a:srgbClr val="000000"/>
                </a:solidFill>
              </a:rPr>
              <a:t>express contrast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000000"/>
                </a:solidFill>
              </a:rPr>
              <a:t>set off words and phrases.</a:t>
            </a:r>
          </a:p>
          <a:p>
            <a:endParaRPr lang="en-US" dirty="0"/>
          </a:p>
          <a:p>
            <a:r>
              <a:rPr lang="en-US" i="1" dirty="0" smtClean="0">
                <a:solidFill>
                  <a:srgbClr val="000000"/>
                </a:solidFill>
              </a:rPr>
              <a:t>Unlike Robert,</a:t>
            </a:r>
            <a:r>
              <a:rPr lang="en-US" i="1" dirty="0" smtClean="0"/>
              <a:t> Cecilia loved dance contests.</a:t>
            </a:r>
          </a:p>
          <a:p>
            <a:endParaRPr lang="en-US" i="1" dirty="0"/>
          </a:p>
          <a:p>
            <a:r>
              <a:rPr lang="en-US" i="1" dirty="0" smtClean="0"/>
              <a:t>The Epicurean philosophers sought mental</a:t>
            </a:r>
            <a:r>
              <a:rPr lang="en-US" i="1" dirty="0" smtClean="0">
                <a:solidFill>
                  <a:srgbClr val="000000"/>
                </a:solidFill>
              </a:rPr>
              <a:t>, not physical</a:t>
            </a:r>
            <a:r>
              <a:rPr lang="en-US" i="1" dirty="0" smtClean="0"/>
              <a:t>, pleasures.</a:t>
            </a:r>
          </a:p>
          <a:p>
            <a:endParaRPr lang="en-US" i="1" dirty="0"/>
          </a:p>
          <a:p>
            <a:r>
              <a:rPr lang="en-US" i="1" dirty="0" smtClean="0"/>
              <a:t>Forgive me</a:t>
            </a:r>
            <a:r>
              <a:rPr lang="en-US" i="1" dirty="0" smtClean="0">
                <a:solidFill>
                  <a:srgbClr val="000000"/>
                </a:solidFill>
              </a:rPr>
              <a:t>, Angela</a:t>
            </a:r>
            <a:r>
              <a:rPr lang="en-US" i="1" dirty="0" smtClean="0"/>
              <a:t>, for forgetting your birthday.</a:t>
            </a:r>
          </a:p>
          <a:p>
            <a:endParaRPr lang="en-US" i="1" dirty="0"/>
          </a:p>
          <a:p>
            <a:r>
              <a:rPr lang="en-US" i="1" dirty="0" smtClean="0">
                <a:solidFill>
                  <a:srgbClr val="000000"/>
                </a:solidFill>
              </a:rPr>
              <a:t>Yes,</a:t>
            </a:r>
            <a:r>
              <a:rPr lang="en-US" i="1" dirty="0" smtClean="0"/>
              <a:t> the loan will be approved.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43240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let’s practice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en-US" i="1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i="1" dirty="0" smtClean="0">
                <a:solidFill>
                  <a:schemeClr val="tx1"/>
                </a:solidFill>
                <a:latin typeface="Arial"/>
                <a:cs typeface="Arial"/>
              </a:rPr>
              <a:t>Einstein was more interested in breaking not following the rules.</a:t>
            </a:r>
          </a:p>
          <a:p>
            <a:endParaRPr lang="en-US" i="1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i="1" dirty="0" smtClean="0">
                <a:solidFill>
                  <a:schemeClr val="tx1"/>
                </a:solidFill>
                <a:latin typeface="Arial"/>
                <a:cs typeface="Arial"/>
              </a:rPr>
              <a:t>No he did not file the report.</a:t>
            </a:r>
          </a:p>
          <a:p>
            <a:endParaRPr lang="en-US" i="1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i="1" dirty="0" smtClean="0">
                <a:solidFill>
                  <a:schemeClr val="tx1"/>
                </a:solidFill>
                <a:latin typeface="Arial"/>
                <a:cs typeface="Arial"/>
              </a:rPr>
              <a:t>Susan what was the most compelling idea in the film?</a:t>
            </a:r>
          </a:p>
          <a:p>
            <a:endParaRPr lang="en-US" i="1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i="1" dirty="0" smtClean="0">
                <a:solidFill>
                  <a:schemeClr val="tx1"/>
                </a:solidFill>
                <a:latin typeface="Arial"/>
                <a:cs typeface="Arial"/>
              </a:rPr>
              <a:t>In contrast to the public school system private schools may not always have a standardized curriculum. </a:t>
            </a:r>
            <a:endParaRPr lang="en-US" i="1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0414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541</TotalTime>
  <Words>819</Words>
  <Application>Microsoft Macintosh PowerPoint</Application>
  <PresentationFormat>On-screen Show (4:3)</PresentationFormat>
  <Paragraphs>129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Angles</vt:lpstr>
      <vt:lpstr>Grammar &amp; Punctuation </vt:lpstr>
      <vt:lpstr>Commas: Seven simple Rules  </vt:lpstr>
      <vt:lpstr>Commas: Seven simple rules </vt:lpstr>
      <vt:lpstr>Commas: Seven Simple Rules</vt:lpstr>
      <vt:lpstr>Commas: Seven Simple rules</vt:lpstr>
      <vt:lpstr>Commas: Seven simple rules    </vt:lpstr>
      <vt:lpstr>Commas: Seven simple rules</vt:lpstr>
      <vt:lpstr>Commas: seven simple rules</vt:lpstr>
      <vt:lpstr>let’s practice . . .</vt:lpstr>
      <vt:lpstr>Lay and lie</vt:lpstr>
      <vt:lpstr>Capitalization of Degrees</vt:lpstr>
      <vt:lpstr>Common errors: Pronoun Reference </vt:lpstr>
      <vt:lpstr>Common Errors: Faulty parallelism</vt:lpstr>
      <vt:lpstr>Give us your questions!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&amp; Punctuation </dc:title>
  <dc:creator>Regina Meister</dc:creator>
  <cp:lastModifiedBy>Regina Meister</cp:lastModifiedBy>
  <cp:revision>44</cp:revision>
  <dcterms:created xsi:type="dcterms:W3CDTF">2018-01-23T01:53:43Z</dcterms:created>
  <dcterms:modified xsi:type="dcterms:W3CDTF">2018-01-26T19:55:54Z</dcterms:modified>
</cp:coreProperties>
</file>