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0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8F38F-9C45-43B6-8633-0C8CC98F7A60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9B64F-8D72-4ADC-9827-F845FDBF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70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9B64F-8D72-4ADC-9827-F845FDBF44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8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158-4E7B-4E1E-ACF4-60031EABB4E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1DB66E-5BD9-4251-8A8F-FC3365A4EA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158-4E7B-4E1E-ACF4-60031EABB4E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B66E-5BD9-4251-8A8F-FC3365A4EA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71DB66E-5BD9-4251-8A8F-FC3365A4EA2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158-4E7B-4E1E-ACF4-60031EABB4E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158-4E7B-4E1E-ACF4-60031EABB4E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71DB66E-5BD9-4251-8A8F-FC3365A4EA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158-4E7B-4E1E-ACF4-60031EABB4E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1DB66E-5BD9-4251-8A8F-FC3365A4EA2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002E158-4E7B-4E1E-ACF4-60031EABB4E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B66E-5BD9-4251-8A8F-FC3365A4EA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158-4E7B-4E1E-ACF4-60031EABB4E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71DB66E-5BD9-4251-8A8F-FC3365A4EA2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158-4E7B-4E1E-ACF4-60031EABB4E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71DB66E-5BD9-4251-8A8F-FC3365A4E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158-4E7B-4E1E-ACF4-60031EABB4E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1DB66E-5BD9-4251-8A8F-FC3365A4E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1DB66E-5BD9-4251-8A8F-FC3365A4EA2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158-4E7B-4E1E-ACF4-60031EABB4E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71DB66E-5BD9-4251-8A8F-FC3365A4EA2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002E158-4E7B-4E1E-ACF4-60031EABB4E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002E158-4E7B-4E1E-ACF4-60031EABB4E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1DB66E-5BD9-4251-8A8F-FC3365A4EA2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pepperdine.edu/finance/content/forms/ap-mileage-log-employee-reimbursement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ommunity.pepperdine.edu/finance/content/forms/sys-financials-access-application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unity.pepperdine.edu/finance/" TargetMode="External"/><Relationship Id="rId2" Type="http://schemas.openxmlformats.org/officeDocument/2006/relationships/hyperlink" Target="mailto:Brian.thomason@pepperdine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pepperdine.edu/finance/accountspayable/university-credit-card/default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pepperdine.edu/finance/accountspayable/university-credit-card/reallocation/default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 smtClean="0"/>
          </a:p>
          <a:p>
            <a:endParaRPr lang="en-US" cap="none" dirty="0"/>
          </a:p>
          <a:p>
            <a:endParaRPr lang="en-US" cap="none" dirty="0" smtClean="0"/>
          </a:p>
          <a:p>
            <a:endParaRPr lang="en-US" cap="none" dirty="0"/>
          </a:p>
          <a:p>
            <a:r>
              <a:rPr lang="en-US" cap="none" dirty="0" smtClean="0"/>
              <a:t>August</a:t>
            </a:r>
            <a:r>
              <a:rPr lang="en-US" dirty="0" smtClean="0"/>
              <a:t> </a:t>
            </a:r>
            <a:r>
              <a:rPr lang="en-US" dirty="0" smtClean="0"/>
              <a:t>2014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Things Done in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9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dreaded Exception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do not sign a contract </a:t>
            </a:r>
            <a:r>
              <a:rPr lang="en-US" smtClean="0"/>
              <a:t>without a Purchase </a:t>
            </a:r>
            <a:r>
              <a:rPr lang="en-US" dirty="0" smtClean="0"/>
              <a:t>Order or without proper approval authority</a:t>
            </a:r>
          </a:p>
          <a:p>
            <a:r>
              <a:rPr lang="en-US" dirty="0" smtClean="0"/>
              <a:t>Please do not submit a requisition after a vendor has already started work or provided goods or services.  </a:t>
            </a:r>
          </a:p>
          <a:p>
            <a:r>
              <a:rPr lang="en-US" dirty="0" smtClean="0"/>
              <a:t>If you do, you’ll be completing an Exception Request</a:t>
            </a:r>
          </a:p>
          <a:p>
            <a:r>
              <a:rPr lang="en-US" dirty="0" smtClean="0"/>
              <a:t>BUT, an Exception Request is NOT required for an emergency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4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Depot and Out-of-Pocket Expenses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Office Depot</a:t>
            </a:r>
          </a:p>
          <a:p>
            <a:pPr lvl="1"/>
            <a:r>
              <a:rPr lang="en-US" dirty="0" smtClean="0"/>
              <a:t>Purchase Office Supplies directly from the OD website</a:t>
            </a:r>
          </a:p>
          <a:p>
            <a:pPr lvl="1"/>
            <a:r>
              <a:rPr lang="en-US" dirty="0" smtClean="0"/>
              <a:t>Linked to a University Credit Card</a:t>
            </a:r>
          </a:p>
          <a:p>
            <a:r>
              <a:rPr lang="en-US" dirty="0" smtClean="0"/>
              <a:t>Out-of-pocket</a:t>
            </a:r>
          </a:p>
          <a:p>
            <a:pPr lvl="1"/>
            <a:r>
              <a:rPr lang="en-US" dirty="0" smtClean="0"/>
              <a:t>Any travel and entertainment expenses</a:t>
            </a:r>
          </a:p>
          <a:p>
            <a:pPr lvl="1"/>
            <a:r>
              <a:rPr lang="en-US" dirty="0" smtClean="0"/>
              <a:t>Purchases under $100, $250 for books</a:t>
            </a:r>
          </a:p>
          <a:p>
            <a:pPr lvl="1"/>
            <a:r>
              <a:rPr lang="en-US" dirty="0" smtClean="0"/>
              <a:t>Reimbursed through Petty Cash (if less than $100) or the T&amp;E module</a:t>
            </a:r>
          </a:p>
          <a:p>
            <a:pPr lvl="1"/>
            <a:r>
              <a:rPr lang="en-US" dirty="0" smtClean="0"/>
              <a:t>T&amp;E reimbursements can be direct deposited</a:t>
            </a:r>
          </a:p>
          <a:p>
            <a:pPr lvl="1"/>
            <a:r>
              <a:rPr lang="en-US" dirty="0" smtClean="0"/>
              <a:t>Mileage is most common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57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Mileage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Mileage is reimbursed at the IRS rate (currently 56 cents per mile)</a:t>
            </a:r>
          </a:p>
          <a:p>
            <a:r>
              <a:rPr lang="en-US" dirty="0" smtClean="0"/>
              <a:t>Reimbursement excludes your normal commute, even on a non-work day.</a:t>
            </a:r>
          </a:p>
          <a:p>
            <a:pPr lvl="1"/>
            <a:r>
              <a:rPr lang="en-US" dirty="0" smtClean="0"/>
              <a:t>Example: You drive directly from your home to the airport and back to fly to a conference on a Saturday.  Total miles are 65 and it’s 30 round-trip to your work.  You only get reimbursed for 35 miles.</a:t>
            </a:r>
          </a:p>
          <a:p>
            <a:r>
              <a:rPr lang="en-US" dirty="0" smtClean="0"/>
              <a:t>Substantiation required</a:t>
            </a:r>
          </a:p>
          <a:p>
            <a:pPr lvl="1"/>
            <a:r>
              <a:rPr lang="en-US" dirty="0" smtClean="0"/>
              <a:t>Example:  Travel from home in Agoura Hills, CA to and from LAX airport to attend Underwater Basket Weaving Curriculum Conference in Chicago, IL to improve University’s curriculum; professional development</a:t>
            </a:r>
          </a:p>
          <a:p>
            <a:r>
              <a:rPr lang="en-US" dirty="0" smtClean="0"/>
              <a:t>Mileage Log:</a:t>
            </a:r>
          </a:p>
          <a:p>
            <a:pPr lvl="1"/>
            <a:r>
              <a:rPr lang="en-US" dirty="0">
                <a:hlinkClick r:id="rId2"/>
              </a:rPr>
              <a:t>http://community.pepperdine.edu/finance/content/forms/ap-mileage-log-employee-reimbursement.pdf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86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money can I spend?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Simpler Budget Report</a:t>
            </a:r>
          </a:p>
          <a:p>
            <a:pPr lvl="1"/>
            <a:r>
              <a:rPr lang="en-US" dirty="0" err="1" smtClean="0"/>
              <a:t>Wavenet</a:t>
            </a:r>
            <a:r>
              <a:rPr lang="en-US" dirty="0" smtClean="0"/>
              <a:t>&gt;My Work&gt;Reporting&gt;Simpler Systems</a:t>
            </a:r>
          </a:p>
          <a:p>
            <a:pPr lvl="1"/>
            <a:r>
              <a:rPr lang="en-US" dirty="0" smtClean="0"/>
              <a:t>Query&gt;Budget Balances YTD (combined)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19400"/>
            <a:ext cx="5779654" cy="3669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72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Simpler Budget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Need Simpler Access?</a:t>
            </a:r>
          </a:p>
          <a:p>
            <a:pPr lvl="1"/>
            <a:r>
              <a:rPr lang="en-US" dirty="0">
                <a:hlinkClick r:id="rId2"/>
              </a:rPr>
              <a:t>http://community.pepperdine.edu/finance/content/forms/sys-financials-access-application.pdf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09" y="2362200"/>
            <a:ext cx="8610358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156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Fascinating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Gift Cards: Easy to give; a pain for everything else</a:t>
            </a:r>
          </a:p>
          <a:p>
            <a:pPr lvl="1"/>
            <a:r>
              <a:rPr lang="en-US" dirty="0" smtClean="0"/>
              <a:t>IRS says that gift cards = cash, thus any gift card becomes taxable income</a:t>
            </a:r>
          </a:p>
          <a:p>
            <a:pPr lvl="1"/>
            <a:r>
              <a:rPr lang="en-US" dirty="0" smtClean="0"/>
              <a:t>Either taxable to recipient, if University employee, or taxable to the giver, if we can’t identify the recipient.</a:t>
            </a:r>
          </a:p>
          <a:p>
            <a:r>
              <a:rPr lang="en-US" dirty="0" smtClean="0"/>
              <a:t>Tangible gifts are taxable in excess of $25</a:t>
            </a:r>
          </a:p>
          <a:p>
            <a:pPr lvl="1"/>
            <a:r>
              <a:rPr lang="en-US" dirty="0" smtClean="0"/>
              <a:t>Movie tickets, t-shirts, books</a:t>
            </a:r>
          </a:p>
          <a:p>
            <a:r>
              <a:rPr lang="en-US" dirty="0" smtClean="0"/>
              <a:t>Employee recognition/retirement gifts taxable in excess of $400.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53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pPr marL="0" indent="0" algn="ctr">
              <a:buNone/>
            </a:pPr>
            <a:r>
              <a:rPr lang="en-US" dirty="0" smtClean="0"/>
              <a:t>Thank you!</a:t>
            </a:r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http://community.pepperdine.edu/finance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35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to spend money</a:t>
            </a:r>
          </a:p>
          <a:p>
            <a:pPr lvl="1"/>
            <a:r>
              <a:rPr lang="en-US" dirty="0" smtClean="0"/>
              <a:t>Credit Cards</a:t>
            </a:r>
          </a:p>
          <a:p>
            <a:pPr lvl="1"/>
            <a:r>
              <a:rPr lang="en-US" dirty="0" smtClean="0"/>
              <a:t>Requisitions</a:t>
            </a:r>
          </a:p>
          <a:p>
            <a:pPr lvl="1"/>
            <a:r>
              <a:rPr lang="en-US" dirty="0" smtClean="0"/>
              <a:t>Office Depot</a:t>
            </a:r>
          </a:p>
          <a:p>
            <a:pPr lvl="1"/>
            <a:r>
              <a:rPr lang="en-US" dirty="0" smtClean="0"/>
              <a:t>Out-of-pocket</a:t>
            </a:r>
            <a:endParaRPr lang="en-US" dirty="0"/>
          </a:p>
          <a:p>
            <a:r>
              <a:rPr lang="en-US" dirty="0" smtClean="0"/>
              <a:t>How much money can I spend?</a:t>
            </a:r>
          </a:p>
          <a:p>
            <a:pPr lvl="1"/>
            <a:r>
              <a:rPr lang="en-US" dirty="0" smtClean="0"/>
              <a:t>Simpler budget report</a:t>
            </a:r>
          </a:p>
          <a:p>
            <a:r>
              <a:rPr lang="en-US" dirty="0" smtClean="0"/>
              <a:t>Other fascinating topics</a:t>
            </a:r>
          </a:p>
          <a:p>
            <a:pPr lvl="1"/>
            <a:r>
              <a:rPr lang="en-US" dirty="0" smtClean="0"/>
              <a:t>Taxes, gift cards, and employee recognition</a:t>
            </a:r>
          </a:p>
          <a:p>
            <a:r>
              <a:rPr lang="en-US" dirty="0" smtClean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00291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spend money?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Four basic methods:</a:t>
            </a:r>
          </a:p>
          <a:p>
            <a:pPr lvl="1"/>
            <a:r>
              <a:rPr lang="en-US" dirty="0" smtClean="0"/>
              <a:t>University Credit Card</a:t>
            </a:r>
          </a:p>
          <a:p>
            <a:pPr lvl="1"/>
            <a:r>
              <a:rPr lang="en-US" dirty="0" smtClean="0"/>
              <a:t>Office Depot</a:t>
            </a:r>
          </a:p>
          <a:p>
            <a:pPr lvl="1"/>
            <a:r>
              <a:rPr lang="en-US" dirty="0" smtClean="0"/>
              <a:t>PeopleSoft Requisition</a:t>
            </a:r>
          </a:p>
          <a:p>
            <a:pPr lvl="1"/>
            <a:r>
              <a:rPr lang="en-US" dirty="0" smtClean="0"/>
              <a:t>Out-of pocket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38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University Credit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University Credit Card – </a:t>
            </a:r>
            <a:r>
              <a:rPr lang="en-US" dirty="0"/>
              <a:t>Preferred payment for </a:t>
            </a:r>
            <a:r>
              <a:rPr lang="en-US" dirty="0" smtClean="0"/>
              <a:t>all goods and services under $5000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community.pepperdine.edu/finance/accountspayable/university-credit-card/default.htm</a:t>
            </a:r>
            <a:endParaRPr lang="en-US" dirty="0" smtClean="0"/>
          </a:p>
          <a:p>
            <a:r>
              <a:rPr lang="en-US" dirty="0" smtClean="0"/>
              <a:t>Limits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0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Credit Card - Reallocation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How/why do I reallocate my card?</a:t>
            </a:r>
          </a:p>
          <a:p>
            <a:pPr lvl="1"/>
            <a:r>
              <a:rPr lang="en-US" dirty="0" smtClean="0"/>
              <a:t>Important to get charges in the right place.</a:t>
            </a:r>
          </a:p>
          <a:p>
            <a:pPr lvl="1"/>
            <a:r>
              <a:rPr lang="en-US" dirty="0" smtClean="0"/>
              <a:t>Reallocation can be done at any time in PeopleSoft:</a:t>
            </a:r>
          </a:p>
          <a:p>
            <a:pPr marL="822960" lvl="3" indent="0">
              <a:buNone/>
            </a:pPr>
            <a:r>
              <a:rPr lang="en-US" dirty="0" smtClean="0"/>
              <a:t>Finance Center&gt;Credit Card Reallocation&gt;Reallocate Statement</a:t>
            </a:r>
          </a:p>
          <a:p>
            <a:pPr marL="822960" lvl="3" indent="0">
              <a:buNone/>
            </a:pPr>
            <a:endParaRPr lang="en-US" dirty="0"/>
          </a:p>
          <a:p>
            <a:r>
              <a:rPr lang="en-US" dirty="0"/>
              <a:t>Must be completed by the end of the </a:t>
            </a:r>
            <a:r>
              <a:rPr lang="en-US" dirty="0" smtClean="0"/>
              <a:t>month</a:t>
            </a:r>
          </a:p>
          <a:p>
            <a:r>
              <a:rPr lang="en-US" dirty="0">
                <a:hlinkClick r:id="rId2"/>
              </a:rPr>
              <a:t>http://community.pepperdine.edu/finance/accountspayable/university-credit-card/reallocation/default.htm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9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Credit Card - Substantiation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Important to comply with Accountable Plan Rules</a:t>
            </a:r>
          </a:p>
          <a:p>
            <a:pPr lvl="1"/>
            <a:r>
              <a:rPr lang="en-US" dirty="0" smtClean="0"/>
              <a:t>Who, what, where, when and why</a:t>
            </a:r>
          </a:p>
          <a:p>
            <a:r>
              <a:rPr lang="en-US" dirty="0" smtClean="0"/>
              <a:t>Statements must be substantiated within </a:t>
            </a:r>
            <a:r>
              <a:rPr lang="en-US" dirty="0"/>
              <a:t>6</a:t>
            </a:r>
            <a:r>
              <a:rPr lang="en-US" dirty="0" smtClean="0"/>
              <a:t>0 days</a:t>
            </a:r>
          </a:p>
          <a:p>
            <a:r>
              <a:rPr lang="en-US" dirty="0" smtClean="0"/>
              <a:t>Warning at 60 days and 90 days</a:t>
            </a:r>
          </a:p>
          <a:p>
            <a:r>
              <a:rPr lang="en-US" dirty="0" smtClean="0"/>
              <a:t>90 days late 3x, card deactivated</a:t>
            </a:r>
          </a:p>
          <a:p>
            <a:r>
              <a:rPr lang="en-US" dirty="0" smtClean="0"/>
              <a:t>T&amp;E expenses taxable income after 120 days</a:t>
            </a:r>
          </a:p>
          <a:p>
            <a:r>
              <a:rPr lang="en-US" dirty="0" smtClean="0"/>
              <a:t>Substantiation </a:t>
            </a:r>
            <a:r>
              <a:rPr lang="en-US" dirty="0"/>
              <a:t>can be done </a:t>
            </a:r>
            <a:r>
              <a:rPr lang="en-US" dirty="0" smtClean="0"/>
              <a:t>in PeopleSoft any time after you have been notified your statement is ready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81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$45.37, Dukes:  Meeting with Frank N. Stein to discuss Human Anatomy Research Grant Application</a:t>
            </a:r>
          </a:p>
          <a:p>
            <a:r>
              <a:rPr lang="en-US" dirty="0" smtClean="0"/>
              <a:t>$876.54, Dell.com: 3 computer monitors for library computers</a:t>
            </a:r>
          </a:p>
          <a:p>
            <a:r>
              <a:rPr lang="en-US" dirty="0" smtClean="0"/>
              <a:t>$575.00, American Airlines: Airfare to attend conference on Underwater Basket Weaving curriculum development</a:t>
            </a:r>
            <a:endParaRPr lang="en-US" dirty="0"/>
          </a:p>
          <a:p>
            <a:r>
              <a:rPr lang="en-US" dirty="0" smtClean="0"/>
              <a:t>$350.00, UBWA; Underwater Basket Weaving Association Conference fee; professional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44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Once a Requisition is submitted Accounts Payable will create a Purchase Order, which contracts the University</a:t>
            </a:r>
          </a:p>
          <a:p>
            <a:r>
              <a:rPr lang="en-US" dirty="0" smtClean="0"/>
              <a:t>Four approval levels:</a:t>
            </a:r>
          </a:p>
          <a:p>
            <a:pPr lvl="1"/>
            <a:r>
              <a:rPr lang="en-US" dirty="0" smtClean="0"/>
              <a:t>1: Up to 12,500</a:t>
            </a:r>
          </a:p>
          <a:p>
            <a:pPr lvl="1"/>
            <a:r>
              <a:rPr lang="en-US" dirty="0" smtClean="0"/>
              <a:t>2: 12,500-25,000</a:t>
            </a:r>
          </a:p>
          <a:p>
            <a:pPr lvl="1"/>
            <a:r>
              <a:rPr lang="en-US" dirty="0" smtClean="0"/>
              <a:t>3:25,001-50,000</a:t>
            </a:r>
          </a:p>
          <a:p>
            <a:pPr lvl="1"/>
            <a:r>
              <a:rPr lang="en-US" dirty="0" smtClean="0"/>
              <a:t>4:Over 50,0000</a:t>
            </a:r>
          </a:p>
          <a:p>
            <a:pPr lvl="1"/>
            <a:r>
              <a:rPr lang="en-US" dirty="0" smtClean="0"/>
              <a:t>Must have a Level 1; Level 3 can approve in place of Level 2; Level 4 requires two Level 3 approvers.</a:t>
            </a:r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4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Requisitions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should I do a requisition?</a:t>
            </a:r>
          </a:p>
          <a:p>
            <a:pPr lvl="1"/>
            <a:r>
              <a:rPr lang="en-US" dirty="0" smtClean="0"/>
              <a:t>As soon as you plan to spend money.</a:t>
            </a:r>
          </a:p>
          <a:p>
            <a:pPr lvl="1"/>
            <a:r>
              <a:rPr lang="en-US" dirty="0" smtClean="0"/>
              <a:t>Not sure how much?  Do a requisition anyway, and start the approval process.  </a:t>
            </a:r>
            <a:endParaRPr lang="en-US" dirty="0"/>
          </a:p>
          <a:p>
            <a:r>
              <a:rPr lang="en-US" dirty="0" smtClean="0"/>
              <a:t>What goes in the requisition?</a:t>
            </a:r>
          </a:p>
          <a:p>
            <a:pPr lvl="1"/>
            <a:r>
              <a:rPr lang="en-US" dirty="0" smtClean="0"/>
              <a:t>Anything you think might be relevant.  Do you have a deposit?  Is payment on a certain schedule? Is anything weird?  Please tell us in either the header or the line comments.</a:t>
            </a:r>
          </a:p>
          <a:p>
            <a:pPr lvl="1"/>
            <a:r>
              <a:rPr lang="en-US" dirty="0" smtClean="0"/>
              <a:t>Also, we like attachments.  They help AP figure out what you’re doing.</a:t>
            </a:r>
          </a:p>
          <a:p>
            <a:r>
              <a:rPr lang="en-US" dirty="0" smtClean="0"/>
              <a:t>What if my requisition is for too little money?</a:t>
            </a:r>
          </a:p>
          <a:p>
            <a:pPr lvl="1"/>
            <a:r>
              <a:rPr lang="en-US" dirty="0" smtClean="0"/>
              <a:t>No problem.  We can do a Change Order via email.</a:t>
            </a:r>
          </a:p>
        </p:txBody>
      </p:sp>
    </p:spTree>
    <p:extLst>
      <p:ext uri="{BB962C8B-B14F-4D97-AF65-F5344CB8AC3E}">
        <p14:creationId xmlns:p14="http://schemas.microsoft.com/office/powerpoint/2010/main" val="25765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862</TotalTime>
  <Words>777</Words>
  <Application>Microsoft Office PowerPoint</Application>
  <PresentationFormat>On-screen Show (4:3)</PresentationFormat>
  <Paragraphs>119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Georgia</vt:lpstr>
      <vt:lpstr>Wingdings</vt:lpstr>
      <vt:lpstr>Wingdings 2</vt:lpstr>
      <vt:lpstr>Civic</vt:lpstr>
      <vt:lpstr>Getting Things Done in Finance</vt:lpstr>
      <vt:lpstr>Agenda</vt:lpstr>
      <vt:lpstr>How can I spend money?</vt:lpstr>
      <vt:lpstr>University Credit Cards</vt:lpstr>
      <vt:lpstr>University Credit Card - Reallocation</vt:lpstr>
      <vt:lpstr>University Credit Card - Substantiation</vt:lpstr>
      <vt:lpstr>Substantiation Examples</vt:lpstr>
      <vt:lpstr>Requisitions</vt:lpstr>
      <vt:lpstr>Requisitions (continued)</vt:lpstr>
      <vt:lpstr>The dreaded Exception Request</vt:lpstr>
      <vt:lpstr>Office Depot and Out-of-Pocket Expenses </vt:lpstr>
      <vt:lpstr>More on Mileage</vt:lpstr>
      <vt:lpstr>How much money can I spend?</vt:lpstr>
      <vt:lpstr>Simpler Budget Report</vt:lpstr>
      <vt:lpstr>Other Fascinating Topics</vt:lpstr>
      <vt:lpstr>Questions?</vt:lpstr>
    </vt:vector>
  </TitlesOfParts>
  <Company>Pepperdine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Chartfields 101</dc:title>
  <dc:creator>Astor, Doug</dc:creator>
  <cp:lastModifiedBy>Tran, Loan H</cp:lastModifiedBy>
  <cp:revision>39</cp:revision>
  <dcterms:created xsi:type="dcterms:W3CDTF">2012-08-02T22:03:50Z</dcterms:created>
  <dcterms:modified xsi:type="dcterms:W3CDTF">2019-09-12T23:57:55Z</dcterms:modified>
</cp:coreProperties>
</file>