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315" r:id="rId2"/>
    <p:sldId id="302" r:id="rId3"/>
    <p:sldId id="295" r:id="rId4"/>
    <p:sldId id="300" r:id="rId5"/>
    <p:sldId id="278" r:id="rId6"/>
    <p:sldId id="305" r:id="rId7"/>
    <p:sldId id="301" r:id="rId8"/>
    <p:sldId id="299" r:id="rId9"/>
    <p:sldId id="304" r:id="rId10"/>
    <p:sldId id="296" r:id="rId11"/>
    <p:sldId id="303" r:id="rId12"/>
    <p:sldId id="280" r:id="rId13"/>
    <p:sldId id="298" r:id="rId14"/>
    <p:sldId id="297" r:id="rId15"/>
    <p:sldId id="294" r:id="rId16"/>
    <p:sldId id="293" r:id="rId17"/>
    <p:sldId id="284" r:id="rId18"/>
    <p:sldId id="292" r:id="rId19"/>
    <p:sldId id="287" r:id="rId20"/>
    <p:sldId id="291" r:id="rId21"/>
    <p:sldId id="288" r:id="rId22"/>
    <p:sldId id="290" r:id="rId23"/>
    <p:sldId id="289" r:id="rId24"/>
    <p:sldId id="286" r:id="rId25"/>
    <p:sldId id="285" r:id="rId26"/>
    <p:sldId id="282" r:id="rId27"/>
    <p:sldId id="316" r:id="rId28"/>
    <p:sldId id="317" r:id="rId29"/>
    <p:sldId id="308" r:id="rId30"/>
    <p:sldId id="318" r:id="rId31"/>
    <p:sldId id="306" r:id="rId32"/>
    <p:sldId id="307" r:id="rId33"/>
    <p:sldId id="312" r:id="rId34"/>
    <p:sldId id="313" r:id="rId35"/>
    <p:sldId id="311" r:id="rId36"/>
    <p:sldId id="319" r:id="rId37"/>
    <p:sldId id="320" r:id="rId38"/>
    <p:sldId id="321" r:id="rId39"/>
    <p:sldId id="322" r:id="rId40"/>
    <p:sldId id="310" r:id="rId41"/>
    <p:sldId id="323" r:id="rId42"/>
    <p:sldId id="314" r:id="rId43"/>
    <p:sldId id="279" r:id="rId44"/>
  </p:sldIdLst>
  <p:sldSz cx="9144000" cy="6858000" type="screen4x3"/>
  <p:notesSz cx="6858000" cy="9144000"/>
  <p:custShowLst>
    <p:custShow name="Custom Show 1" id="0">
      <p:sldLst>
        <p:sld r:id="rId6"/>
        <p:sld r:id="rId44"/>
      </p:sldLst>
    </p:custShow>
  </p:custShowLst>
  <p:defaultTextStyle>
    <a:defPPr>
      <a:defRPr lang="en-US"/>
    </a:defPPr>
    <a:lvl1pPr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577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p:scale>
          <a:sx n="129" d="100"/>
          <a:sy n="129" d="100"/>
        </p:scale>
        <p:origin x="170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918475-E2D1-7B40-A5DA-2B54EC2ABA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Book Antiqua"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959E9690-775E-0742-87EB-5DD59C21D2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Book Antiqua" charset="0"/>
                <a:ea typeface="ＭＳ Ｐゴシック" charset="-128"/>
              </a:defRPr>
            </a:lvl1pPr>
          </a:lstStyle>
          <a:p>
            <a:pPr>
              <a:defRPr/>
            </a:pPr>
            <a:fld id="{835BF9B1-7509-434B-B651-F1E2E3F54842}" type="datetimeFigureOut">
              <a:rPr lang="en-US"/>
              <a:pPr>
                <a:defRPr/>
              </a:pPr>
              <a:t>11/18/19</a:t>
            </a:fld>
            <a:endParaRPr lang="en-US"/>
          </a:p>
        </p:txBody>
      </p:sp>
      <p:sp>
        <p:nvSpPr>
          <p:cNvPr id="4" name="Footer Placeholder 3">
            <a:extLst>
              <a:ext uri="{FF2B5EF4-FFF2-40B4-BE49-F238E27FC236}">
                <a16:creationId xmlns:a16="http://schemas.microsoft.com/office/drawing/2014/main" id="{73ED6140-8511-5545-B348-7E1773DD2B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Book Antiqua"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C85269E1-69DE-BA41-9940-3DA0E7DE4B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Book Antiqua" charset="0"/>
                <a:ea typeface="ＭＳ Ｐゴシック" charset="-128"/>
              </a:defRPr>
            </a:lvl1pPr>
          </a:lstStyle>
          <a:p>
            <a:pPr>
              <a:defRPr/>
            </a:pPr>
            <a:fld id="{09494F57-CDE7-E24F-88DD-C0C1923F978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978817-4135-2449-8229-4A6819658FC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B5971B8-3474-294F-AB6D-EAC18272122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C98730FA-CF8A-E244-B58E-60F2176C59B4}" type="datetimeFigureOut">
              <a:rPr lang="en-US" altLang="x-none"/>
              <a:pPr>
                <a:defRPr/>
              </a:pPr>
              <a:t>11/18/19</a:t>
            </a:fld>
            <a:endParaRPr lang="en-US" altLang="x-none"/>
          </a:p>
        </p:txBody>
      </p:sp>
      <p:sp>
        <p:nvSpPr>
          <p:cNvPr id="4" name="Slide Image Placeholder 3">
            <a:extLst>
              <a:ext uri="{FF2B5EF4-FFF2-40B4-BE49-F238E27FC236}">
                <a16:creationId xmlns:a16="http://schemas.microsoft.com/office/drawing/2014/main" id="{38561C01-3DC5-4647-9636-C4653FD6D10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864E9FC-F570-0C4E-89F0-BA04A7302EA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C81E26B-10EF-A841-BED9-59C07CA958C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25F773B6-51F2-C340-8208-FED8AE0BAC0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76BD51C-B614-DD41-8C89-09A7B8873D3A}"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251E52AE-F08D-6144-B021-DDA0CB86E4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9E985818-9558-D34B-9216-3557142F9D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Welcome to </a:t>
            </a:r>
            <a:r>
              <a:rPr lang="en-US" altLang="ja-JP">
                <a:latin typeface="Arial" panose="020B0604020202020204" pitchFamily="34" charset="0"/>
                <a:ea typeface="ＭＳ Ｐゴシック" panose="020B0600070205080204" pitchFamily="34" charset="-128"/>
              </a:rPr>
              <a:t>“MLA Formatting and Style Guide“. This Power Point Presentation is designed to introduce your students to the basics of MLA Formatting and Style. You might want to supplement the presentation with more detailed information available on the OWL</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“MLA Formatting and Style Guide“ at http://owl.english.purdue.edu/owl/resource/747/01/</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Designer: Ethan Sproat</a:t>
            </a:r>
          </a:p>
          <a:p>
            <a:pPr eaLnBrk="1" hangingPunct="1">
              <a:spcBef>
                <a:spcPct val="0"/>
              </a:spcBef>
            </a:pPr>
            <a:r>
              <a:rPr lang="en-US" altLang="en-US">
                <a:latin typeface="Arial" panose="020B0604020202020204" pitchFamily="34" charset="0"/>
                <a:ea typeface="ＭＳ Ｐゴシック" panose="020B0600070205080204" pitchFamily="34" charset="-128"/>
              </a:rPr>
              <a:t>Based on slide designs from the OWL </a:t>
            </a:r>
            <a:r>
              <a:rPr lang="en-US" altLang="ja-JP">
                <a:latin typeface="Arial" panose="020B0604020202020204" pitchFamily="34" charset="0"/>
                <a:ea typeface="ＭＳ Ｐゴシック" panose="020B0600070205080204" pitchFamily="34" charset="-128"/>
              </a:rPr>
              <a:t>“APA Formatting and Style Guide “powerpoint by Jennifer Liethen Kunka and Elena Lawrick.</a:t>
            </a:r>
          </a:p>
          <a:p>
            <a:pPr eaLnBrk="1" hangingPunct="1">
              <a:spcBef>
                <a:spcPct val="0"/>
              </a:spcBef>
            </a:pPr>
            <a:r>
              <a:rPr lang="en-US" altLang="en-US">
                <a:latin typeface="Arial" panose="020B0604020202020204" pitchFamily="34" charset="0"/>
                <a:ea typeface="ＭＳ Ｐゴシック" panose="020B0600070205080204" pitchFamily="34" charset="-128"/>
              </a:rPr>
              <a:t>Contributors: Tony Russell, Alllen Brizee, Jennifer Liethen Kunka, Joe Barbato, Dave Neyhart, Erin E. Karper, Karl Stolley, Kristen Seas, Tony Russell, and Elizabeth Angeli.</a:t>
            </a:r>
          </a:p>
          <a:p>
            <a:pPr eaLnBrk="1" hangingPunct="1">
              <a:spcBef>
                <a:spcPct val="0"/>
              </a:spcBef>
            </a:pPr>
            <a:r>
              <a:rPr lang="en-US" altLang="en-US">
                <a:ea typeface="ＭＳ Ｐゴシック" panose="020B0600070205080204" pitchFamily="34" charset="-128"/>
              </a:rPr>
              <a:t>Revising Author: Arielle McKee, 2014</a:t>
            </a:r>
          </a:p>
        </p:txBody>
      </p:sp>
      <p:sp>
        <p:nvSpPr>
          <p:cNvPr id="16387" name="Slide Number Placeholder 3">
            <a:extLst>
              <a:ext uri="{FF2B5EF4-FFF2-40B4-BE49-F238E27FC236}">
                <a16:creationId xmlns:a16="http://schemas.microsoft.com/office/drawing/2014/main" id="{0E4CD7AF-BF55-8747-B1A4-0BD92837C1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60BF346-3B0F-A747-98EE-24333C49ED0C}"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AB103E3D-F4A3-8343-8C36-733948744F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00D6D5C8-DBEE-624F-85F8-B2B50A87A9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ea typeface="ＭＳ Ｐゴシック" panose="020B0600070205080204" pitchFamily="34" charset="-128"/>
              </a:rPr>
              <a:t>･Do not make a title page for your paper unless specifically requested</a:t>
            </a:r>
          </a:p>
          <a:p>
            <a:pPr lvl="2" eaLnBrk="1" hangingPunct="1">
              <a:spcBef>
                <a:spcPct val="0"/>
              </a:spcBef>
            </a:pPr>
            <a:r>
              <a:rPr lang="en-US" altLang="en-US">
                <a:latin typeface="Arial" panose="020B0604020202020204" pitchFamily="34" charset="0"/>
                <a:ea typeface="ＭＳ Ｐゴシック" panose="020B0600070205080204" pitchFamily="34" charset="-128"/>
              </a:rPr>
              <a:t>･In the upper left-hand corner of the first page, list your name, your instructor's name, the course, and the date. Again, be sure to use double-spaced text.</a:t>
            </a:r>
          </a:p>
          <a:p>
            <a:pPr lvl="2" eaLnBrk="1" hangingPunct="1">
              <a:spcBef>
                <a:spcPct val="0"/>
              </a:spcBef>
            </a:pPr>
            <a:r>
              <a:rPr lang="en-US" altLang="en-US">
                <a:latin typeface="Arial" panose="020B0604020202020204" pitchFamily="34" charset="0"/>
                <a:ea typeface="ＭＳ Ｐゴシック" panose="020B0600070205080204" pitchFamily="34" charset="-128"/>
              </a:rPr>
              <a:t>･Double space again and center the title.</a:t>
            </a:r>
          </a:p>
          <a:p>
            <a:pPr lvl="2" eaLnBrk="1" hangingPunct="1">
              <a:spcBef>
                <a:spcPct val="0"/>
              </a:spcBef>
            </a:pPr>
            <a:r>
              <a:rPr lang="en-US" altLang="en-US">
                <a:latin typeface="Arial" panose="020B0604020202020204" pitchFamily="34" charset="0"/>
                <a:ea typeface="ＭＳ Ｐゴシック" panose="020B0600070205080204" pitchFamily="34" charset="-128"/>
              </a:rPr>
              <a:t>Do not underline, italicize, or place your title in quotation marks; write the title in Title Case (standard capitalization), not in all capital letters.</a:t>
            </a:r>
          </a:p>
          <a:p>
            <a:pPr lvl="2" eaLnBrk="1" hangingPunct="1">
              <a:spcBef>
                <a:spcPct val="0"/>
              </a:spcBef>
            </a:pPr>
            <a:r>
              <a:rPr lang="en-US" altLang="en-US">
                <a:latin typeface="Arial" panose="020B0604020202020204" pitchFamily="34" charset="0"/>
                <a:ea typeface="ＭＳ Ｐゴシック" panose="020B0600070205080204" pitchFamily="34" charset="-128"/>
              </a:rPr>
              <a:t>･Use quotation marks and/or italics when referring to other works in your title, just as you would in your text: Fear and Loathing in Las Vegas as Morality Play; Human Weariness in “After Apple Picking</a:t>
            </a:r>
            <a:r>
              <a:rPr lang="en-US" altLang="ja-JP">
                <a:latin typeface="Arial" panose="020B0604020202020204" pitchFamily="34" charset="0"/>
                <a:ea typeface="ＭＳ Ｐゴシック" panose="020B0600070205080204" pitchFamily="34" charset="-128"/>
              </a:rPr>
              <a:t>“</a:t>
            </a:r>
          </a:p>
          <a:p>
            <a:pPr lvl="2" eaLnBrk="1" hangingPunct="1">
              <a:spcBef>
                <a:spcPct val="0"/>
              </a:spcBef>
            </a:pPr>
            <a:r>
              <a:rPr lang="en-US" altLang="en-US">
                <a:latin typeface="Arial" panose="020B0604020202020204" pitchFamily="34" charset="0"/>
                <a:ea typeface="ＭＳ Ｐゴシック" panose="020B0600070205080204" pitchFamily="34" charset="-128"/>
              </a:rPr>
              <a:t>･Double space between the title and the first line of the text.</a:t>
            </a:r>
          </a:p>
          <a:p>
            <a:pPr lvl="2" eaLnBrk="1" hangingPunct="1">
              <a:spcBef>
                <a:spcPct val="0"/>
              </a:spcBef>
            </a:pPr>
            <a:r>
              <a:rPr lang="en-US" altLang="en-US">
                <a:latin typeface="Arial" panose="020B0604020202020204" pitchFamily="34" charset="0"/>
                <a:ea typeface="ＭＳ Ｐゴシック" panose="020B0600070205080204" pitchFamily="34" charset="-128"/>
              </a:rP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a:p>
            <a:pPr eaLnBrk="1" hangingPunct="1">
              <a:spcBef>
                <a:spcPct val="0"/>
              </a:spcBef>
            </a:pPr>
            <a:endParaRPr lang="en-US" altLang="en-US">
              <a:ea typeface="ＭＳ Ｐゴシック" panose="020B0600070205080204" pitchFamily="34" charset="-128"/>
            </a:endParaRPr>
          </a:p>
        </p:txBody>
      </p:sp>
      <p:sp>
        <p:nvSpPr>
          <p:cNvPr id="34819" name="Slide Number Placeholder 3">
            <a:extLst>
              <a:ext uri="{FF2B5EF4-FFF2-40B4-BE49-F238E27FC236}">
                <a16:creationId xmlns:a16="http://schemas.microsoft.com/office/drawing/2014/main" id="{A6C8B6A4-16A3-3745-9B00-F98C48CEC5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D2B85B3-B411-364A-92BF-254FC9533C7C}"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221BC479-32F8-2C49-9B1A-D9BFC7257C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4CBF4A2A-B8E2-1F40-8CE6-C1715491B1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ea typeface="ＭＳ Ｐゴシック" panose="020B0600070205080204" pitchFamily="34" charset="-128"/>
              </a:rPr>
              <a:t>Section Headings</a:t>
            </a:r>
          </a:p>
          <a:p>
            <a:pPr lvl="2" eaLnBrk="1" hangingPunct="1">
              <a:spcBef>
                <a:spcPct val="0"/>
              </a:spcBef>
            </a:pPr>
            <a:r>
              <a:rPr lang="en-US" altLang="en-US">
                <a:latin typeface="Arial" panose="020B0604020202020204" pitchFamily="34" charset="0"/>
                <a:ea typeface="ＭＳ Ｐゴシック" panose="020B0600070205080204" pitchFamily="34" charset="-128"/>
              </a:rPr>
              <a:t>Writers sometimes use Section Headings to improve a document</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readability. These sections may include individual chapters or other named parts of a book or essay.</a:t>
            </a:r>
          </a:p>
          <a:p>
            <a:pPr lvl="2" eaLnBrk="1" hangingPunct="1">
              <a:spcBef>
                <a:spcPct val="0"/>
              </a:spcBef>
            </a:pPr>
            <a:r>
              <a:rPr lang="en-US" altLang="en-US">
                <a:latin typeface="Arial" panose="020B0604020202020204" pitchFamily="34" charset="0"/>
                <a:ea typeface="ＭＳ Ｐゴシック" panose="020B0600070205080204" pitchFamily="34" charset="-128"/>
              </a:rPr>
              <a:t>Essays</a:t>
            </a:r>
          </a:p>
          <a:p>
            <a:pPr lvl="2" eaLnBrk="1" hangingPunct="1">
              <a:spcBef>
                <a:spcPct val="0"/>
              </a:spcBef>
            </a:pPr>
            <a:r>
              <a:rPr lang="en-US" altLang="en-US">
                <a:latin typeface="Arial" panose="020B0604020202020204" pitchFamily="34" charset="0"/>
                <a:ea typeface="ＭＳ Ｐゴシック" panose="020B0600070205080204" pitchFamily="34" charset="-128"/>
              </a:rPr>
              <a:t>MLA recommends that when you divide an essay into sections that you number those sections with an Arabic number and a period followed by a space and the section name.</a:t>
            </a:r>
          </a:p>
          <a:p>
            <a:pPr lvl="2" eaLnBrk="1" hangingPunct="1">
              <a:spcBef>
                <a:spcPct val="0"/>
              </a:spcBef>
            </a:pPr>
            <a:r>
              <a:rPr lang="en-US" altLang="en-US">
                <a:latin typeface="Arial" panose="020B0604020202020204" pitchFamily="34" charset="0"/>
                <a:ea typeface="ＭＳ Ｐゴシック" panose="020B0600070205080204" pitchFamily="34" charset="-128"/>
              </a:rPr>
              <a:t>Books</a:t>
            </a:r>
          </a:p>
          <a:p>
            <a:pPr lvl="2" eaLnBrk="1" hangingPunct="1">
              <a:spcBef>
                <a:spcPct val="0"/>
              </a:spcBef>
            </a:pPr>
            <a:r>
              <a:rPr lang="en-US" altLang="en-US">
                <a:latin typeface="Arial" panose="020B0604020202020204" pitchFamily="34" charset="0"/>
                <a:ea typeface="ＭＳ Ｐゴシック" panose="020B0600070205080204" pitchFamily="34" charset="-128"/>
              </a:rPr>
              <a:t>MLA does not have a prescribed system of headings for books. If you are only using one level of headings, meaning that all of the sections are distinct and parallel and have no additional sections that fit within them, MLA recommends that these sections resemble one another grammatically. For instance, if your headings are typically short phrases, make all of the headings short phrases (and not, for example, full sentences). Otherwise, the formatting is up to you. It should, however, be consistent throughout the document.</a:t>
            </a:r>
          </a:p>
          <a:p>
            <a:pPr lvl="2" eaLnBrk="1" hangingPunct="1">
              <a:spcBef>
                <a:spcPct val="0"/>
              </a:spcBef>
            </a:pPr>
            <a:r>
              <a:rPr lang="en-US" altLang="en-US">
                <a:latin typeface="Arial" panose="020B0604020202020204" pitchFamily="34" charset="0"/>
                <a:ea typeface="ＭＳ Ｐゴシック" panose="020B0600070205080204" pitchFamily="34" charset="-128"/>
              </a:rPr>
              <a:t>If you employ multiple levels of headings (some of your sections have sections within sections), you may want to provide a key of your chosen level headings and their formatting to your instructor or editor. </a:t>
            </a:r>
          </a:p>
          <a:p>
            <a:pPr eaLnBrk="1" hangingPunct="1">
              <a:spcBef>
                <a:spcPct val="0"/>
              </a:spcBef>
            </a:pPr>
            <a:endParaRPr lang="en-US" altLang="en-US">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FF687BFD-01B2-3247-A6F3-A75040EF69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51AC15F-FF3C-2B42-8EAA-CF4A448E2416}"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FA2CABC8-731F-E04F-96D0-B177309BC0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A4A7C318-3820-4B4C-A76E-9124524EE9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b="1">
                <a:latin typeface="Arial" panose="020B0604020202020204" pitchFamily="34" charset="0"/>
                <a:ea typeface="ＭＳ Ｐゴシック" panose="020B0600070205080204" pitchFamily="34" charset="-128"/>
              </a:rPr>
              <a:t>Sample Section Headings</a:t>
            </a:r>
          </a:p>
          <a:p>
            <a:pPr lvl="2" eaLnBrk="1" hangingPunct="1">
              <a:spcBef>
                <a:spcPct val="0"/>
              </a:spcBef>
            </a:pPr>
            <a:r>
              <a:rPr lang="en-US" altLang="en-US">
                <a:latin typeface="Arial" panose="020B0604020202020204" pitchFamily="34" charset="0"/>
                <a:ea typeface="ＭＳ Ｐゴシック" panose="020B0600070205080204" pitchFamily="34" charset="-128"/>
              </a:rPr>
              <a:t>The sample headings on this slide are meant to be used only as a reference. You may employ whatever system of formatting that works best for you as long as it remains consistent throughout the document.</a:t>
            </a:r>
          </a:p>
          <a:p>
            <a:pPr eaLnBrk="1" hangingPunct="1">
              <a:spcBef>
                <a:spcPct val="0"/>
              </a:spcBef>
            </a:pPr>
            <a:endParaRPr lang="en-US" altLang="en-US">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C26A7702-54C2-E342-840F-BEFAD809CF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3D0D52F-C036-344E-80CB-C2B090E9E7BF}"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91D0F037-3D93-8B47-B64E-B00CF0A541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391AD8F4-053D-0A4A-BB5D-01740C136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ea typeface="ＭＳ Ｐゴシック" panose="020B0600070205080204" pitchFamily="34" charset="-128"/>
              </a:rPr>
              <a:t>Basic In-Text Citation Rules</a:t>
            </a:r>
          </a:p>
          <a:p>
            <a:pPr lvl="2" eaLnBrk="1" hangingPunct="1">
              <a:spcBef>
                <a:spcPct val="0"/>
              </a:spcBef>
            </a:pPr>
            <a:endParaRPr lang="en-US" altLang="en-US">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en-US">
                <a:latin typeface="Arial" panose="020B0604020202020204" pitchFamily="34" charset="0"/>
                <a:ea typeface="ＭＳ Ｐゴシック" panose="020B0600070205080204" pitchFamily="34" charset="-128"/>
              </a:rPr>
              <a:t>The source information in a parenthetical citation should direct readers to the source’</a:t>
            </a:r>
            <a:r>
              <a:rPr lang="en-US" altLang="ja-JP">
                <a:latin typeface="Arial" panose="020B0604020202020204" pitchFamily="34" charset="0"/>
                <a:ea typeface="ＭＳ Ｐゴシック" panose="020B0600070205080204" pitchFamily="34" charset="-128"/>
              </a:rPr>
              <a:t>s entry in the works-cited list.</a:t>
            </a:r>
          </a:p>
          <a:p>
            <a:pPr lvl="2" eaLnBrk="1" hangingPunct="1">
              <a:spcBef>
                <a:spcPct val="0"/>
              </a:spcBef>
            </a:pPr>
            <a:endParaRPr lang="en-US" altLang="ja-JP">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ja-JP">
                <a:latin typeface="Arial" panose="020B0604020202020204" pitchFamily="34" charset="0"/>
                <a:ea typeface="ＭＳ Ｐゴシック" panose="020B0600070205080204" pitchFamily="34" charset="-128"/>
              </a:rPr>
              <a:t>The in-text citation should be placed, if possible, where there is a natural pause in your text. If the citation refers to a direct quotation, it should be placed directly following the closing quotation mark.</a:t>
            </a:r>
          </a:p>
          <a:p>
            <a:pPr lvl="2" eaLnBrk="1" hangingPunct="1">
              <a:spcBef>
                <a:spcPct val="0"/>
              </a:spcBef>
            </a:pPr>
            <a:endParaRPr lang="en-US" altLang="ja-JP">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en-US">
                <a:latin typeface="Arial" panose="020B0604020202020204" pitchFamily="34" charset="0"/>
                <a:ea typeface="ＭＳ Ｐゴシック" panose="020B0600070205080204" pitchFamily="34" charset="-128"/>
              </a:rPr>
              <a:t>Any source information that you provide in-text must correspond to the source information on the works-cited page. More specifically, whatever signal word or phrase you provide to your readers in the text, must be the first thing that appears on the left-hand margin of the corresponding entry in the works-cited list (so the author’s last name or the title, usually, with no punctuation in between) </a:t>
            </a:r>
          </a:p>
        </p:txBody>
      </p:sp>
      <p:sp>
        <p:nvSpPr>
          <p:cNvPr id="40963" name="Slide Number Placeholder 3">
            <a:extLst>
              <a:ext uri="{FF2B5EF4-FFF2-40B4-BE49-F238E27FC236}">
                <a16:creationId xmlns:a16="http://schemas.microsoft.com/office/drawing/2014/main" id="{9108D3B1-441B-4E43-A9BA-68CEFAE926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F9C8F9A-2BEF-2741-95D9-76FA133445A2}" type="slidenum">
              <a:rPr lang="en-US" altLang="en-US" smtClean="0"/>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0FF641D7-8B41-A443-978B-A0B237412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5395DFBF-2493-B14C-ADBD-3B17EE493A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ea typeface="ＭＳ Ｐゴシック" panose="020B0600070205080204" pitchFamily="34" charset="-128"/>
              </a:rPr>
              <a:t>In-Text Citations: Author-Page Style</a:t>
            </a:r>
          </a:p>
          <a:p>
            <a:pPr lvl="2" eaLnBrk="1" hangingPunct="1">
              <a:spcBef>
                <a:spcPct val="0"/>
              </a:spcBef>
            </a:pPr>
            <a:endParaRPr lang="en-US" altLang="en-US">
              <a:latin typeface="Arial" panose="020B0604020202020204" pitchFamily="34" charset="0"/>
              <a:ea typeface="ＭＳ Ｐゴシック" panose="020B0600070205080204" pitchFamily="34" charset="-128"/>
            </a:endParaRPr>
          </a:p>
          <a:p>
            <a:pPr lvl="2" eaLnBrk="1" hangingPunct="1">
              <a:spcBef>
                <a:spcPct val="0"/>
              </a:spcBef>
            </a:pPr>
            <a:r>
              <a:rPr lang="en-US" altLang="en-US">
                <a:latin typeface="Arial" panose="020B0604020202020204" pitchFamily="34" charset="0"/>
                <a:ea typeface="ＭＳ Ｐゴシック" panose="020B0600070205080204" pitchFamily="34" charset="-128"/>
              </a:rPr>
              <a:t>MLA format follows the author-page method of in-text citation. This means that the author's last name and the page number(s) from which the quotation or paraphrase is taken must appear in the text, and a complete reference should appear in your works-cited page. The author's name may appear either in the sentence itself or in parentheses following the quotation or paraphrase, but the page number(s) should always appear in the parentheses, not in the text of your sentence.</a:t>
            </a:r>
          </a:p>
          <a:p>
            <a:pPr lvl="2" eaLnBrk="1" hangingPunct="1">
              <a:spcBef>
                <a:spcPct val="0"/>
              </a:spcBef>
            </a:pPr>
            <a:endParaRPr lang="en-US" altLang="en-US">
              <a:latin typeface="Arial" panose="020B0604020202020204" pitchFamily="34" charset="0"/>
              <a:ea typeface="ＭＳ Ｐゴシック" panose="020B0600070205080204" pitchFamily="34" charset="-128"/>
            </a:endParaRPr>
          </a:p>
          <a:p>
            <a:pPr lvl="2" eaLnBrk="1" hangingPunct="1">
              <a:spcBef>
                <a:spcPct val="0"/>
              </a:spcBef>
            </a:pPr>
            <a:r>
              <a:rPr lang="en-US" altLang="en-US">
                <a:latin typeface="Arial" panose="020B0604020202020204" pitchFamily="34" charset="0"/>
                <a:ea typeface="ＭＳ Ｐゴシック" panose="020B0600070205080204" pitchFamily="34" charset="-128"/>
              </a:rPr>
              <a:t>The both citations in the in-text examples on this slide, (263) and (Wordsworth 263), tell readers that the information in the sentence can be located on page 263 of a work by the author, William Wordsworth. If readers want more information about this source, they can turn to the works-cited list, where, under Wordsworth, they would find the information in the corresponding entry also shown on this slide. </a:t>
            </a:r>
          </a:p>
          <a:p>
            <a:pPr eaLnBrk="1" hangingPunct="1">
              <a:spcBef>
                <a:spcPct val="0"/>
              </a:spcBef>
            </a:pPr>
            <a:endParaRPr lang="en-US" altLang="en-US">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510BA9CC-1150-C943-A45D-6046F87D8E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29F2D5C-7FE2-1247-8A21-8E3BAB9D02A0}" type="slidenum">
              <a:rPr lang="en-US" altLang="en-US" smtClean="0"/>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EB7CB3D8-26C4-474E-A079-AFCBE00D8B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09811432-D847-5943-9F6E-4651B19A8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In-text Citations for Print Sources with Known Author</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For print sources like books, magazines, scholarly journal articles, and newspapers, provide a signal word or phrase (usually the author</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last name) and a page number. If you provide the signal word/phrase in the sentence, you do not need to include it in the parenthetical citation. These examples must correspond to an entry that begins with Burke, which will be the first thing that appears on the left-hand margin of an entry in the works-cited list (as noted in the corresponding entry on this slide). </a:t>
            </a:r>
            <a:r>
              <a:rPr lang="en-US" altLang="ja-JP" b="1">
                <a:latin typeface="Arial" panose="020B0604020202020204" pitchFamily="34" charset="0"/>
                <a:ea typeface="ＭＳ Ｐゴシック" panose="020B0600070205080204" pitchFamily="34" charset="-128"/>
              </a:rPr>
              <a:t>See comments from previous slide.</a:t>
            </a:r>
            <a:endParaRPr lang="en-US" altLang="en-US">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E3B13A08-087A-E142-89A3-BB00AF5A76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3461032-B5B0-6349-AA86-035B90D908A1}"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E5E60EBA-DAD4-2540-9940-BA96BC496F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13D568B8-C827-C845-8656-1442D44EF6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In-text Citations for Print Sources with No Known Author</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Verdana" panose="020B0604030504040204" pitchFamily="34" charset="0"/>
                <a:ea typeface="ＭＳ Ｐゴシック" panose="020B0600070205080204" pitchFamily="34" charset="-128"/>
              </a:rPr>
              <a:t>When a source has no known author, use a shortened title of the work instead of an author name. Place the title in quotation marks if it's a short work (e.g. articles) or italicize it if it's a longer work (e.g. plays, books, television shows, entire websites) and provide a page number.</a:t>
            </a:r>
          </a:p>
          <a:p>
            <a:pPr eaLnBrk="1" hangingPunct="1">
              <a:spcBef>
                <a:spcPct val="0"/>
              </a:spcBef>
              <a:spcAft>
                <a:spcPts val="1200"/>
              </a:spcAft>
            </a:pPr>
            <a:endParaRPr lang="en-US" altLang="en-US">
              <a:latin typeface="Verdana" panose="020B0604030504040204" pitchFamily="34" charset="0"/>
              <a:ea typeface="ＭＳ Ｐゴシック" panose="020B0600070205080204" pitchFamily="34" charset="-128"/>
            </a:endParaRPr>
          </a:p>
          <a:p>
            <a:pPr eaLnBrk="1" hangingPunct="1">
              <a:spcBef>
                <a:spcPct val="0"/>
              </a:spcBef>
              <a:spcAft>
                <a:spcPts val="1200"/>
              </a:spcAft>
            </a:pPr>
            <a:r>
              <a:rPr lang="en-US" altLang="en-US">
                <a:latin typeface="Verdana" panose="020B0604030504040204" pitchFamily="34" charset="0"/>
                <a:ea typeface="ＭＳ Ｐゴシック" panose="020B0600070205080204" pitchFamily="34" charset="-128"/>
              </a:rPr>
              <a:t>In this example, since the reader does not know the author of the article, an abbreviated title of the article appears in the parenthetical citation which corresponds to the full name of the article which appears first at the left-hand margin of its respective entry in the works-cited list. Thus, the writer includes the title in quotation marks as the signal phrase in the parenthetical citation in order to lead the reader directly to the source on the works-cited page. </a:t>
            </a:r>
            <a:r>
              <a:rPr lang="en-US" altLang="en-US" b="1">
                <a:latin typeface="Verdana" panose="020B0604030504040204" pitchFamily="34" charset="0"/>
                <a:ea typeface="ＭＳ Ｐゴシック" panose="020B0600070205080204" pitchFamily="34" charset="-128"/>
              </a:rPr>
              <a:t>See comments from previous slide.</a:t>
            </a:r>
            <a:endParaRPr lang="en-US" altLang="en-US">
              <a:latin typeface="Verdana" panose="020B060403050404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1D5653A7-A428-8C47-AF04-5E88589C6A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0AEFE98-1C1F-FC4F-BB30-6B2241DB2515}"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128773EC-2257-0F40-A2D8-30B25F60D9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A82C29E1-9DEA-164B-BA43-B29213FC93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And this is how the works-cited listing should look. While this entry is technically correct, it would help your readers more readily access the source if you include the URL here (it would go before the access date).</a:t>
            </a:r>
          </a:p>
        </p:txBody>
      </p:sp>
      <p:sp>
        <p:nvSpPr>
          <p:cNvPr id="49155" name="Slide Number Placeholder 3">
            <a:extLst>
              <a:ext uri="{FF2B5EF4-FFF2-40B4-BE49-F238E27FC236}">
                <a16:creationId xmlns:a16="http://schemas.microsoft.com/office/drawing/2014/main" id="{8C93247C-8E8F-8543-BE7B-D106CC34D2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B8B779B-E046-FF40-A250-65269BC6DED5}" type="slidenum">
              <a:rPr lang="en-US" altLang="en-US" smtClean="0"/>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3FDC5F70-7726-F046-83DE-BF192FDC44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65183EC7-11BE-4A4A-ACD7-ACE6E2FB8F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In parenthetical citations of a literary work available in multiple editions, such as a commonly studied novel, it is often helpful to provide division numbers in addition to page numbers so that your readers can find your references in any edition of the work.</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Make sure that your in-text citations refer unambiguously to the entry in your works-cited list. If you are citing from the works of two different authors with the same last name, include the author’s first initial in your reference).</a:t>
            </a:r>
          </a:p>
        </p:txBody>
      </p:sp>
      <p:sp>
        <p:nvSpPr>
          <p:cNvPr id="51203" name="Slide Number Placeholder 3">
            <a:extLst>
              <a:ext uri="{FF2B5EF4-FFF2-40B4-BE49-F238E27FC236}">
                <a16:creationId xmlns:a16="http://schemas.microsoft.com/office/drawing/2014/main" id="{456EF4B3-799E-D249-BC81-10D93CC611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DECC1C2-3DBF-E34E-8847-5C3B105F6DB1}" type="slidenum">
              <a:rPr lang="en-US" altLang="en-US" smtClean="0"/>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80AA56BD-15BA-D94D-AD4D-7C3F95843B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03D2928B-35A7-D148-A4A2-98E204CF83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a Work by Multiple Authors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the entry in the works-cited list begins with the names of two authors, include both last names in the in-text citation, connected by </a:t>
            </a:r>
            <a:r>
              <a:rPr lang="en-US" altLang="en-US" i="1">
                <a:latin typeface="Arial" panose="020B0604020202020204" pitchFamily="34" charset="0"/>
                <a:ea typeface="ＭＳ Ｐゴシック" panose="020B0600070205080204" pitchFamily="34" charset="-128"/>
              </a:rPr>
              <a:t>and</a:t>
            </a:r>
            <a:r>
              <a:rPr lang="en-US" altLang="en-US">
                <a:latin typeface="Arial" panose="020B0604020202020204" pitchFamily="34" charset="0"/>
                <a:ea typeface="ＭＳ Ｐゴシック" panose="020B0600070205080204" pitchFamily="34" charset="-128"/>
              </a:rPr>
              <a:t>.</a:t>
            </a: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the source has three or more authors, the entry in the works-cited list should begin with the first author’s name followed by et al. The in-text citation should follow suit.</a:t>
            </a:r>
          </a:p>
        </p:txBody>
      </p:sp>
      <p:sp>
        <p:nvSpPr>
          <p:cNvPr id="53251" name="Slide Number Placeholder 3">
            <a:extLst>
              <a:ext uri="{FF2B5EF4-FFF2-40B4-BE49-F238E27FC236}">
                <a16:creationId xmlns:a16="http://schemas.microsoft.com/office/drawing/2014/main" id="{73116E42-0D11-4F46-92A5-F9BF4EA1DD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272E64A-DF70-7A43-A98A-C61EFA9CFDB2}" type="slidenum">
              <a:rPr lang="en-US" altLang="en-US" smtClean="0"/>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1E87B838-1C5D-6E44-A499-5C29909BAB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F2BEFE58-433D-7942-ABBC-B4306649BF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The MLA Handbook for Writers of Research Papers, 8th ed. supersedes both the 7</a:t>
            </a:r>
            <a:r>
              <a:rPr lang="en-US" altLang="en-US" baseline="30000">
                <a:latin typeface="Arial" panose="020B0604020202020204" pitchFamily="34" charset="0"/>
                <a:ea typeface="ＭＳ Ｐゴシック" panose="020B0600070205080204" pitchFamily="34" charset="-128"/>
              </a:rPr>
              <a:t>th</a:t>
            </a:r>
            <a:r>
              <a:rPr lang="en-US" altLang="en-US">
                <a:latin typeface="Arial" panose="020B0604020202020204" pitchFamily="34" charset="0"/>
                <a:ea typeface="ＭＳ Ｐゴシック" panose="020B0600070205080204" pitchFamily="34" charset="-128"/>
              </a:rPr>
              <a:t> edition handbook and the MLA Style Manual and Guide to Scholarly Publishing, 3rd ed. The style of documentation outlined in the 8</a:t>
            </a:r>
            <a:r>
              <a:rPr lang="en-US" altLang="en-US" baseline="30000">
                <a:latin typeface="Arial" panose="020B0604020202020204" pitchFamily="34" charset="0"/>
                <a:ea typeface="ＭＳ Ｐゴシック" panose="020B0600070205080204" pitchFamily="34" charset="-128"/>
              </a:rPr>
              <a:t>th</a:t>
            </a:r>
            <a:r>
              <a:rPr lang="en-US" altLang="en-US">
                <a:latin typeface="Arial" panose="020B0604020202020204" pitchFamily="34" charset="0"/>
                <a:ea typeface="ＭＳ Ｐゴシック" panose="020B0600070205080204" pitchFamily="34" charset="-128"/>
              </a:rPr>
              <a:t> edition serves the needs of students who are writing research papers, as well as scholars who publish professionally.  This presentation will mostly focus on MLA formatting and style concerns that affect writing research papers.</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MLA style is often used in the following disciplines: humanities, languages, literature, linguistics, philosophy, communication, religion, and others.</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MLA format provides writers with a uniform format for document layout and documenting sources. Proper MLA style shows that writers are conscientious of the standards of writing in their respective disciplines. Properly documenting sources also ensures that an author is not plagiarizing.</a:t>
            </a:r>
          </a:p>
          <a:p>
            <a:pPr eaLnBrk="1" hangingPunct="1">
              <a:spcBef>
                <a:spcPct val="0"/>
              </a:spcBef>
            </a:pPr>
            <a:endParaRPr lang="en-US" altLang="en-US">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DDFBB7BF-1FB0-2F43-9CA1-E587B2700D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E45552A-3865-944F-94DE-F13C60A9609D}"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17D4539E-CE05-2C47-BA2E-EFFC1A7D04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140E381E-98D2-E54F-8E40-CF9140551D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Multiple Works by the Same Author</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cite more than one work by a particular author, include a shortened title for the particular work from which you are quoting to distinguish it from the others. This is illustrated in the first example on this slide. Additionally, if the author's name is not mentioned in the sentence, format your citation with the author's name followed by a comma, followed by a shortened title of the work, followed, when appropriate, by page numbers. This is illustrated in the second example on this slide.</a:t>
            </a:r>
          </a:p>
          <a:p>
            <a:pPr eaLnBrk="1" hangingPunct="1">
              <a:spcBef>
                <a:spcPct val="0"/>
              </a:spcBef>
            </a:pPr>
            <a:endParaRPr lang="en-US" altLang="en-US">
              <a:ea typeface="ＭＳ Ｐゴシック" panose="020B0600070205080204" pitchFamily="34" charset="-128"/>
            </a:endParaRPr>
          </a:p>
        </p:txBody>
      </p:sp>
      <p:sp>
        <p:nvSpPr>
          <p:cNvPr id="55299" name="Slide Number Placeholder 3">
            <a:extLst>
              <a:ext uri="{FF2B5EF4-FFF2-40B4-BE49-F238E27FC236}">
                <a16:creationId xmlns:a16="http://schemas.microsoft.com/office/drawing/2014/main" id="{27096C0C-E233-3944-8A07-A645B9DEBA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42A2CC7-AB49-0742-B1F6-67268486E4FC}" type="slidenum">
              <a:rPr lang="en-US" altLang="en-US" smtClean="0"/>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52659A2D-0B25-3447-BFAC-88F7104DFD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6FFBDEE2-62E8-6448-A2E9-AB9F91DED4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Multivolume Works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cite from different volumes of a multivolume work, always include the volume number followed by a colon. Put a space after the colon, then provide the page number(s). (If you only cite from one volume, provide only the page number in parentheses.) This is illustrated in the first example on this slide.</a:t>
            </a:r>
          </a:p>
          <a:p>
            <a:pPr eaLnBrk="1" hangingPunct="1">
              <a:spcBef>
                <a:spcPct val="0"/>
              </a:spcBef>
              <a:spcAft>
                <a:spcPts val="1200"/>
              </a:spcAft>
            </a:pPr>
            <a:endParaRPr lang="en-US" altLang="en-US">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the Bible: </a:t>
            </a:r>
            <a:r>
              <a:rPr lang="en-US" altLang="en-US">
                <a:latin typeface="Arial" panose="020B0604020202020204" pitchFamily="34" charset="0"/>
                <a:ea typeface="ＭＳ Ｐゴシック" panose="020B0600070205080204" pitchFamily="34" charset="-128"/>
              </a:rPr>
              <a:t>In your first parenthetical citation, you want to make clear which Bible you're using (italicize the title), as each version varies in its translation, followed by book (do not italicize), chapter and verse. Do not include page numbers. This is illustrated in the second example on this slide. If future references employ the same edition of the Bible you</a:t>
            </a:r>
            <a:r>
              <a:rPr lang="ja-JP" altLang="en-US">
                <a:latin typeface="Arial" panose="020B0604020202020204" pitchFamily="34" charset="0"/>
                <a:ea typeface="ＭＳ Ｐゴシック" panose="020B0600070205080204" pitchFamily="34" charset="-128"/>
              </a:rPr>
              <a:t>ﾕ</a:t>
            </a:r>
            <a:r>
              <a:rPr lang="en-US" altLang="ja-JP">
                <a:latin typeface="Arial" panose="020B0604020202020204" pitchFamily="34" charset="0"/>
                <a:ea typeface="ＭＳ Ｐゴシック" panose="020B0600070205080204" pitchFamily="34" charset="-128"/>
              </a:rPr>
              <a:t>re using, list only the book, chapter, and verse in the parenthetical citation.</a:t>
            </a:r>
          </a:p>
          <a:p>
            <a:pPr eaLnBrk="1" hangingPunct="1">
              <a:spcBef>
                <a:spcPct val="0"/>
              </a:spcBef>
            </a:pPr>
            <a:endParaRPr lang="en-US" altLang="en-US">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id="{9BBE0296-E1E4-074B-9C82-9AAFB108B0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F4B6EA5-4BDE-E141-93AB-580A79963AAB}" type="slidenum">
              <a:rPr lang="en-US" altLang="en-US" smtClean="0"/>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D9643025-40DA-7545-B7C4-D3D731EDB1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2E4DFD71-38FE-FB41-AFFE-50399F327F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Sometimes you may have to use an indirect source. An indirect source is a source cited in another source. For such indirect quotations, use “</a:t>
            </a:r>
            <a:r>
              <a:rPr lang="en-US" altLang="ja-JP">
                <a:latin typeface="Arial" panose="020B0604020202020204" pitchFamily="34" charset="0"/>
                <a:ea typeface="ＭＳ Ｐゴシック" panose="020B0600070205080204" pitchFamily="34" charset="-128"/>
              </a:rPr>
              <a:t>qtd. in</a:t>
            </a:r>
            <a:r>
              <a:rPr lang="en-US"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to indicate the source you actually consulted. This is illustrated in the first example on this slide. Note that, in most cases, a responsible researcher will attempt to find the original source, rather than citing an indirect source.</a:t>
            </a:r>
            <a:endParaRPr lang="en-US" altLang="ja-JP" b="1">
              <a:latin typeface="Arial" panose="020B0604020202020204" pitchFamily="34" charset="0"/>
              <a:ea typeface="ＭＳ Ｐゴシック" panose="020B0600070205080204" pitchFamily="34" charset="-128"/>
            </a:endParaRP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Multiple Citations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borrow more than once from the same source within a single paragraph and no other source intervenes, you may give a single parenthetical reference after the last borrowing. </a:t>
            </a:r>
          </a:p>
          <a:p>
            <a:pPr eaLnBrk="1" hangingPunct="1">
              <a:spcBef>
                <a:spcPct val="0"/>
              </a:spcBef>
            </a:pPr>
            <a:endParaRPr lang="en-US" altLang="en-US">
              <a:ea typeface="ＭＳ Ｐゴシック" panose="020B0600070205080204" pitchFamily="34" charset="-128"/>
            </a:endParaRPr>
          </a:p>
        </p:txBody>
      </p:sp>
      <p:sp>
        <p:nvSpPr>
          <p:cNvPr id="59395" name="Slide Number Placeholder 3">
            <a:extLst>
              <a:ext uri="{FF2B5EF4-FFF2-40B4-BE49-F238E27FC236}">
                <a16:creationId xmlns:a16="http://schemas.microsoft.com/office/drawing/2014/main" id="{059D1685-8BDD-974D-8E3D-23CEAA05E2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EA40FC5-274E-9846-A078-50F902DEC22A}" type="slidenum">
              <a:rPr lang="en-US" altLang="en-US" smtClean="0"/>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F3AEB143-D6CC-0741-8982-92FC76064C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6F61761B-BF04-574C-8871-859CAACE67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For works in time-based media, such as audio and video recordings, cite the relevant time or range of times. Give the numbers of the hours, minutes, and seconds as displayed in your media player, separating the numbers with colons.</a:t>
            </a:r>
            <a:endParaRPr lang="en-US" altLang="en-US">
              <a:ea typeface="ＭＳ Ｐゴシック" panose="020B0600070205080204" pitchFamily="34" charset="-128"/>
            </a:endParaRPr>
          </a:p>
        </p:txBody>
      </p:sp>
      <p:sp>
        <p:nvSpPr>
          <p:cNvPr id="61443" name="Slide Number Placeholder 3">
            <a:extLst>
              <a:ext uri="{FF2B5EF4-FFF2-40B4-BE49-F238E27FC236}">
                <a16:creationId xmlns:a16="http://schemas.microsoft.com/office/drawing/2014/main" id="{FA8D1D9F-8AD0-3740-BD00-9E42D85866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501037A-5B0B-7F45-8E7D-6F92DAF92D99}" type="slidenum">
              <a:rPr lang="en-US" altLang="en-US" smtClean="0"/>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96182547-AFCE-CB4B-A187-BBDEFA9E95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45EA203A-AC50-8940-8ECA-A56917B63C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When a source has no page numbers or any other kind of part number, no number should be given in a parenthetical citation. Do not count unnumbered paragraphs, pauses, or other parts. This is an example of how to cite a direct quotation from an oral address.</a:t>
            </a:r>
          </a:p>
          <a:p>
            <a:pPr eaLnBrk="1" hangingPunct="1">
              <a:spcBef>
                <a:spcPct val="0"/>
              </a:spcBef>
            </a:pPr>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08EEE944-FE3C-C34E-A6C2-5120246DCC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29B8960-1CF6-9548-A959-CB13E79C5126}" type="slidenum">
              <a:rPr lang="en-US" altLang="en-US" smtClean="0"/>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47D87EE5-726F-AA49-AC6E-8CF9F35CB6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588868C3-AC3F-CF4C-B4CD-50649FEC1A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Short Quotations</a:t>
            </a: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a prose quotation runs no more than four lines and requires no special emphasis, put it in quotation marks and incorporate it into the text.. Provide the author and specific page citation in the text, and include a complete entry in the works-cited page. Punctuation marks such as periods, commas, and semicolons should appear after the parenthetical citation. Question marks and exclamation points should appear within the quotation marks if they are a part of the quoted passage but after the parenthetical citation if they are a part of your text. </a:t>
            </a:r>
          </a:p>
        </p:txBody>
      </p:sp>
      <p:sp>
        <p:nvSpPr>
          <p:cNvPr id="65539" name="Slide Number Placeholder 3">
            <a:extLst>
              <a:ext uri="{FF2B5EF4-FFF2-40B4-BE49-F238E27FC236}">
                <a16:creationId xmlns:a16="http://schemas.microsoft.com/office/drawing/2014/main" id="{FAD9A05F-797E-1143-A58B-7FEE7072D1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BD518F2-C397-D54A-A00D-3D5A7284674E}" type="slidenum">
              <a:rPr lang="en-US" altLang="en-US" smtClean="0"/>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58B643AA-2205-7A41-BD70-78D725F89A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A7AAFA1F-D955-E149-93A9-21942A1709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In quotations that are five or more lines of text, start the quotation on a new line, with the entire quote indented </a:t>
            </a:r>
            <a:r>
              <a:rPr lang="en-US" altLang="en-US" b="1">
                <a:latin typeface="Arial" panose="020B0604020202020204" pitchFamily="34" charset="0"/>
                <a:ea typeface="ＭＳ Ｐゴシック" panose="020B0600070205080204" pitchFamily="34" charset="-128"/>
              </a:rPr>
              <a:t>half an inch</a:t>
            </a:r>
            <a:r>
              <a:rPr lang="en-US" altLang="en-US">
                <a:latin typeface="Arial" panose="020B0604020202020204" pitchFamily="34" charset="0"/>
                <a:ea typeface="ＭＳ Ｐゴシック" panose="020B0600070205080204" pitchFamily="34" charset="-128"/>
              </a:rPr>
              <a:t> from the left margin; maintain double-spacing. Do not indent the first line an extra amount or add quotation marks not present in the original. Use a colon to introduce the quotation (unless your introductory wording does not require punctuation). Your parenthetical citation should come </a:t>
            </a:r>
            <a:r>
              <a:rPr lang="en-US" altLang="en-US" b="1">
                <a:latin typeface="Arial" panose="020B0604020202020204" pitchFamily="34" charset="0"/>
                <a:ea typeface="ＭＳ Ｐゴシック" panose="020B0600070205080204" pitchFamily="34" charset="-128"/>
              </a:rPr>
              <a:t>after</a:t>
            </a:r>
            <a:r>
              <a:rPr lang="en-US" altLang="en-US">
                <a:latin typeface="Arial" panose="020B0604020202020204" pitchFamily="34" charset="0"/>
                <a:ea typeface="ＭＳ Ｐゴシック" panose="020B0600070205080204" pitchFamily="34" charset="-128"/>
              </a:rPr>
              <a:t> the closing punctuation mark. </a:t>
            </a:r>
            <a:r>
              <a:rPr lang="en-US" altLang="en-US" b="1">
                <a:latin typeface="Arial" panose="020B0604020202020204" pitchFamily="34" charset="0"/>
                <a:ea typeface="ＭＳ Ｐゴシック" panose="020B0600070205080204" pitchFamily="34" charset="-128"/>
              </a:rPr>
              <a:t>Note: </a:t>
            </a:r>
            <a:r>
              <a:rPr lang="en-US" altLang="en-US">
                <a:latin typeface="Arial" panose="020B0604020202020204" pitchFamily="34" charset="0"/>
                <a:ea typeface="ＭＳ Ｐゴシック" panose="020B0600070205080204" pitchFamily="34" charset="-128"/>
              </a:rPr>
              <a:t>If a new paragraph begins in the middle of the quotation, indent its first line.</a:t>
            </a:r>
            <a:endParaRPr lang="en-US" altLang="en-US">
              <a:ea typeface="ＭＳ Ｐゴシック" panose="020B0600070205080204" pitchFamily="34" charset="-128"/>
            </a:endParaRPr>
          </a:p>
        </p:txBody>
      </p:sp>
      <p:sp>
        <p:nvSpPr>
          <p:cNvPr id="67587" name="Slide Number Placeholder 3">
            <a:extLst>
              <a:ext uri="{FF2B5EF4-FFF2-40B4-BE49-F238E27FC236}">
                <a16:creationId xmlns:a16="http://schemas.microsoft.com/office/drawing/2014/main" id="{E179259D-8EEE-144C-A69F-FA6816662E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4F3983C-C5C7-1448-B31D-443C306ADACF}" type="slidenum">
              <a:rPr lang="en-US" altLang="en-US" smtClean="0"/>
              <a:pPr>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CB963BF8-89FB-B94A-9693-AB4ECB113A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B5416CDA-CD49-6143-9C5F-36586C2913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If you quote part or all of a line of verse that does not require special emphasis, put it in quotation marks within your text, just as you would a line of prose. You may also incorporate two or three lines this way, using a forward slash with a space on each side ( / ) to indicate to your reader where the line breaks fall.</a:t>
            </a:r>
          </a:p>
          <a:p>
            <a:r>
              <a:rPr lang="en-US" altLang="en-US">
                <a:ea typeface="ＭＳ Ｐゴシック" panose="020B0600070205080204" pitchFamily="34" charset="-128"/>
              </a:rPr>
              <a:t>If a stanza break occurs in the quotation, mark it with two forward slashes ( // ).</a:t>
            </a:r>
          </a:p>
          <a:p>
            <a:r>
              <a:rPr lang="en-US" altLang="en-US">
                <a:ea typeface="ＭＳ Ｐゴシック" panose="020B0600070205080204" pitchFamily="34" charset="-128"/>
              </a:rPr>
              <a:t>If the edition of your text provides line numbers, identify them in your in-text citation. Do not count lines if numbers are not provided. Instead, cite page numbers or another explicit division numbering (such as stanzas, cantos, etc.).</a:t>
            </a:r>
          </a:p>
        </p:txBody>
      </p:sp>
      <p:sp>
        <p:nvSpPr>
          <p:cNvPr id="69635" name="Slide Number Placeholder 3">
            <a:extLst>
              <a:ext uri="{FF2B5EF4-FFF2-40B4-BE49-F238E27FC236}">
                <a16:creationId xmlns:a16="http://schemas.microsoft.com/office/drawing/2014/main" id="{F1C4FA05-5F0A-234A-B436-9D63C0ADE0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916CC4A-B58A-8443-A044-A6B9E74BFCBA}" type="slidenum">
              <a:rPr lang="en-US" altLang="en-US" smtClean="0"/>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CCC338AA-9C00-3247-9D53-B07B46E431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86CD4B30-8CAB-4144-A20E-A54CDACD11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71683" name="Slide Number Placeholder 3">
            <a:extLst>
              <a:ext uri="{FF2B5EF4-FFF2-40B4-BE49-F238E27FC236}">
                <a16:creationId xmlns:a16="http://schemas.microsoft.com/office/drawing/2014/main" id="{815A3559-BCBB-0A4F-AB2B-41A1D499BE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E9DA51F7-EAF6-854A-B764-A79A5473BE6A}"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386D9721-CFFD-8B4B-8F3E-F0C130D5B2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1E6FBDAD-EC1A-034C-B1E2-9B10B0726B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Adding or Omitting Words In Quotations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add a word or words in a quotation, you should put brackets around the words to indicate that they are not part of the original text. This is illustrated in the first example on this slide.</a:t>
            </a:r>
          </a:p>
          <a:p>
            <a:pPr eaLnBrk="1" hangingPunct="1">
              <a:spcBef>
                <a:spcPct val="0"/>
              </a:spcBef>
              <a:spcAft>
                <a:spcPts val="1200"/>
              </a:spcAft>
            </a:pPr>
            <a:endParaRPr lang="en-US" altLang="en-US">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omit a word or words from a quotation, you should indicate the deleted word or words by using ellipsis marks, which are three periods ( . . . ) preceded and followed by a space. Please note that brackets are not needed around ellipses unless adding brackets would clarify your use of ellipses. This is illustrated in the second example on this slide.</a:t>
            </a:r>
          </a:p>
          <a:p>
            <a:pPr eaLnBrk="1" hangingPunct="1">
              <a:spcBef>
                <a:spcPct val="0"/>
              </a:spcBef>
            </a:pPr>
            <a:endParaRPr lang="en-US" altLang="en-US">
              <a:ea typeface="ＭＳ Ｐゴシック" panose="020B0600070205080204" pitchFamily="34" charset="-128"/>
            </a:endParaRPr>
          </a:p>
        </p:txBody>
      </p:sp>
      <p:sp>
        <p:nvSpPr>
          <p:cNvPr id="73731" name="Slide Number Placeholder 3">
            <a:extLst>
              <a:ext uri="{FF2B5EF4-FFF2-40B4-BE49-F238E27FC236}">
                <a16:creationId xmlns:a16="http://schemas.microsoft.com/office/drawing/2014/main" id="{ADC9035D-A7D9-4D4F-9BFE-CC59336872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E12E10-A184-A44A-88B2-8C43C40E61A6}" type="slidenum">
              <a:rPr lang="en-US" altLang="en-US" smtClean="0"/>
              <a:pPr>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B072B09C-B1FA-014E-9185-7DA685094B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3D20C8EB-3599-4346-BB04-A04E02872A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slide presents three basic areas regulated by MLA students need to be aware of—document format, in-text citations, and works cited. The following slides provide detailed explanations regarding each area.</a:t>
            </a:r>
          </a:p>
          <a:p>
            <a:pPr eaLnBrk="1" hangingPunct="1">
              <a:spcBef>
                <a:spcPct val="0"/>
              </a:spcBef>
            </a:pPr>
            <a:endParaRPr lang="en-US" altLang="en-US">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56D185AA-8517-4D48-9B2C-CD3FA2F1C5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A0B4162-CBFF-2944-8DCE-5F8E07A970F4}" type="slidenum">
              <a:rPr lang="en-US" altLang="en-US" smtClean="0"/>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BA042537-9EB7-804A-B65E-542319BEFB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id="{884B50A8-8EED-D84E-A9E1-8AFCF0DA00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While earlier editions of the MLA Handbook showed writers how to create a works-cited entry based on the source’s publication format (book, periodical, film, etc.), the updated 8</a:t>
            </a:r>
            <a:r>
              <a:rPr lang="en-US" altLang="en-US" baseline="30000">
                <a:ea typeface="ＭＳ Ｐゴシック" panose="020B0600070205080204" pitchFamily="34" charset="-128"/>
              </a:rPr>
              <a:t>th</a:t>
            </a:r>
            <a:r>
              <a:rPr lang="en-US" altLang="en-US">
                <a:ea typeface="ＭＳ Ｐゴシック" panose="020B0600070205080204" pitchFamily="34" charset="-128"/>
              </a:rPr>
              <a:t> edition demonstrates that documentation should be created by consulting the list of core elements. Rather than asking: “how do I cite a book, DVD, or webpage,” the writer now creates an entry by looking at the list of core elements– which are facts common to most works– and assembling them in a specific order. </a:t>
            </a:r>
          </a:p>
          <a:p>
            <a:r>
              <a:rPr lang="en-US" altLang="en-US">
                <a:ea typeface="ＭＳ Ｐゴシック" panose="020B0600070205080204" pitchFamily="34" charset="-128"/>
              </a:rPr>
              <a:t>These changes have been made to reflect the differences in how we consult works. In the updated model, the writer should ask: “who is the author?” and “what is the title?”, regardless of the nature of the source. The following slides will explain each of the core elements, and how they might differ from one medium to another.</a:t>
            </a:r>
          </a:p>
        </p:txBody>
      </p:sp>
      <p:sp>
        <p:nvSpPr>
          <p:cNvPr id="75779" name="Slide Number Placeholder 3">
            <a:extLst>
              <a:ext uri="{FF2B5EF4-FFF2-40B4-BE49-F238E27FC236}">
                <a16:creationId xmlns:a16="http://schemas.microsoft.com/office/drawing/2014/main" id="{BD76D8BA-719B-6B47-8076-3AD4254367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EFDCC4-E42F-1A4A-A4C7-16695DD5A486}" type="slidenum">
              <a:rPr lang="en-US" altLang="en-US" smtClean="0"/>
              <a:pPr>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134BBAA6-7B99-D346-AAFB-7E67C2BA99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71D528DF-C9E4-A84C-9633-53D9C364C3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While these examples are in different mediums (the first one is a periodical, the second is a printed book), they are both formatted according to the list of key elements. Note: there are other types of author situations, such as multiple authors, translators, editors, corporate authors, performers, and pseudonyms (such as online user names). Refer to the 8</a:t>
            </a:r>
            <a:r>
              <a:rPr lang="en-US" altLang="en-US" baseline="30000">
                <a:ea typeface="ＭＳ Ｐゴシック" panose="020B0600070205080204" pitchFamily="34" charset="-128"/>
              </a:rPr>
              <a:t>th</a:t>
            </a:r>
            <a:r>
              <a:rPr lang="en-US" altLang="en-US">
                <a:ea typeface="ＭＳ Ｐゴシック" panose="020B0600070205080204" pitchFamily="34" charset="-128"/>
              </a:rPr>
              <a:t> edition handbook or the MLA online Style Center https://style.mla.org/ for more information.</a:t>
            </a:r>
          </a:p>
        </p:txBody>
      </p:sp>
      <p:sp>
        <p:nvSpPr>
          <p:cNvPr id="77827" name="Slide Number Placeholder 3">
            <a:extLst>
              <a:ext uri="{FF2B5EF4-FFF2-40B4-BE49-F238E27FC236}">
                <a16:creationId xmlns:a16="http://schemas.microsoft.com/office/drawing/2014/main" id="{73ED017A-AA9A-EF4E-B9CA-4538759439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0070BE6-97C7-C341-B1D7-577B1730650A}" type="slidenum">
              <a:rPr lang="en-US" altLang="en-US" smtClean="0"/>
              <a:pPr>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C354C37E-C967-F44A-9E17-C2CEE91EAE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id="{727A6345-E313-6B45-AE64-3D59DDBB3C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Optima" panose="02000503060000020004" pitchFamily="2" charset="0"/>
                <a:ea typeface="ＭＳ Ｐゴシック" panose="020B0600070205080204" pitchFamily="34" charset="-128"/>
              </a:rPr>
              <a:t>The title of the source should follow the author’s name. Depending upon the type of source, it should be listed in italics or quotation marks. </a:t>
            </a:r>
            <a:endParaRPr lang="en-US" altLang="en-US">
              <a:ea typeface="ＭＳ Ｐゴシック" panose="020B0600070205080204" pitchFamily="34" charset="-128"/>
            </a:endParaRPr>
          </a:p>
        </p:txBody>
      </p:sp>
      <p:sp>
        <p:nvSpPr>
          <p:cNvPr id="79875" name="Slide Number Placeholder 3">
            <a:extLst>
              <a:ext uri="{FF2B5EF4-FFF2-40B4-BE49-F238E27FC236}">
                <a16:creationId xmlns:a16="http://schemas.microsoft.com/office/drawing/2014/main" id="{5248591C-94DA-584C-98CD-AEEB6F50C9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0393795-92B3-5E4E-8A3C-0E6C8B773999}" type="slidenum">
              <a:rPr lang="en-US" altLang="en-US" smtClean="0"/>
              <a:pPr>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8A22FDBE-17C2-654D-86EA-4EEBCBB877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E12180B4-FB22-814A-A95A-8A76F4F88C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Containers are the larger wholes in which the source is located. For example, if you want to cite a poem that is listed in a collection of poems, the individual poem is the source, while the larger collection is the container. The title of the container is usually italicized and followed by a comma, since the information that follows next describes the container. </a:t>
            </a:r>
          </a:p>
          <a:p>
            <a:pPr eaLnBrk="1" hangingPunct="1">
              <a:spcBef>
                <a:spcPct val="0"/>
              </a:spcBef>
            </a:pPr>
            <a:r>
              <a:rPr lang="en-US" altLang="en-US">
                <a:ea typeface="ＭＳ Ｐゴシック" panose="020B0600070205080204" pitchFamily="34" charset="-128"/>
              </a:rPr>
              <a:t>In the first example, “Toward Metareading” is the title of an essay, and The </a:t>
            </a:r>
            <a:r>
              <a:rPr lang="en-US" altLang="en-US" i="1">
                <a:ea typeface="ＭＳ Ｐゴシック" panose="020B0600070205080204" pitchFamily="34" charset="-128"/>
              </a:rPr>
              <a:t>Future of the Book i</a:t>
            </a:r>
            <a:r>
              <a:rPr lang="en-US" altLang="en-US">
                <a:ea typeface="ＭＳ Ｐゴシック" panose="020B0600070205080204" pitchFamily="34" charset="-128"/>
              </a:rPr>
              <a:t>s the title of the edited collection in which the essay appears.</a:t>
            </a:r>
          </a:p>
          <a:p>
            <a:pPr eaLnBrk="1" hangingPunct="1">
              <a:spcBef>
                <a:spcPct val="0"/>
              </a:spcBef>
            </a:pPr>
            <a:r>
              <a:rPr lang="en-US" altLang="en-US">
                <a:ea typeface="ＭＳ Ｐゴシック" panose="020B0600070205080204" pitchFamily="34" charset="-128"/>
              </a:rPr>
              <a:t>The container may also be a website, which contains articles, postings, and other works.</a:t>
            </a:r>
          </a:p>
          <a:p>
            <a:pPr eaLnBrk="1" hangingPunct="1">
              <a:spcBef>
                <a:spcPct val="0"/>
              </a:spcBef>
            </a:pPr>
            <a:r>
              <a:rPr lang="en-US" altLang="en-US">
                <a:ea typeface="ＭＳ Ｐゴシック" panose="020B0600070205080204" pitchFamily="34" charset="-128"/>
              </a:rPr>
              <a:t>The container may also be a television series, which is made up of episodes.</a:t>
            </a: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81923" name="Slide Number Placeholder 3">
            <a:extLst>
              <a:ext uri="{FF2B5EF4-FFF2-40B4-BE49-F238E27FC236}">
                <a16:creationId xmlns:a16="http://schemas.microsoft.com/office/drawing/2014/main" id="{480FEE4C-B99C-3046-AFE1-8E25E28D7D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76A9DB9-1AFE-EC4B-A70A-866B3968094A}" type="slidenum">
              <a:rPr lang="en-US" altLang="en-US" smtClean="0"/>
              <a:pPr>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A4791B85-7EF5-6749-8D70-71B5548E05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id="{72F1288B-5DA6-8E49-90F3-7778B6F761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In addition to the author, there may be other contributors to the source who should be credited, such as editors, illustrators, performers, translators, etc. If their contributions are relevant to your research, or necessary to identify the source, include their names in your documentation.</a:t>
            </a:r>
          </a:p>
          <a:p>
            <a:r>
              <a:rPr lang="en-US" altLang="en-US">
                <a:ea typeface="ＭＳ Ｐゴシック" panose="020B0600070205080204" pitchFamily="34" charset="-128"/>
              </a:rPr>
              <a:t> </a:t>
            </a:r>
          </a:p>
          <a:p>
            <a:r>
              <a:rPr lang="en-US" altLang="en-US" i="1">
                <a:ea typeface="ＭＳ Ｐゴシック" panose="020B0600070205080204" pitchFamily="34" charset="-128"/>
              </a:rPr>
              <a:t>Note</a:t>
            </a:r>
            <a:r>
              <a:rPr lang="en-US" altLang="en-US">
                <a:ea typeface="ＭＳ Ｐゴシック" panose="020B0600070205080204" pitchFamily="34" charset="-128"/>
              </a:rPr>
              <a:t>: In the eighth edition, terms like editor, illustrator, translator, etc., are no longer abbreviated.</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
        <p:nvSpPr>
          <p:cNvPr id="83971" name="Slide Number Placeholder 3">
            <a:extLst>
              <a:ext uri="{FF2B5EF4-FFF2-40B4-BE49-F238E27FC236}">
                <a16:creationId xmlns:a16="http://schemas.microsoft.com/office/drawing/2014/main" id="{F340DCA9-04A7-E64F-BEFB-B67AC6ABA7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DD04D6C-4C1B-D54E-938A-79474FA80631}" type="slidenum">
              <a:rPr lang="en-US" altLang="en-US" smtClean="0"/>
              <a:pPr>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DB94EA11-FD70-B346-AD3B-03FEBE6C51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8D664333-A228-E74D-9C79-8E20F00D0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Books are commonly issued in versions called editions. A revised edition of a book may be labeled revised edition, or be numbered (second edition, etc.). A a film may be released in different versions, such as expanded or director’s cut. </a:t>
            </a:r>
          </a:p>
        </p:txBody>
      </p:sp>
      <p:sp>
        <p:nvSpPr>
          <p:cNvPr id="86019" name="Slide Number Placeholder 3">
            <a:extLst>
              <a:ext uri="{FF2B5EF4-FFF2-40B4-BE49-F238E27FC236}">
                <a16:creationId xmlns:a16="http://schemas.microsoft.com/office/drawing/2014/main" id="{16C93ADA-74E6-CA4D-9325-B3685665C1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4DA44FD-6AA9-8946-9700-6C91CAC7FB79}" type="slidenum">
              <a:rPr lang="en-US" altLang="en-US" smtClean="0"/>
              <a:pPr>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B585D64F-322F-EA4A-9E26-251BC16996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id="{61115EB3-1277-C244-94C3-E2D217C1A8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If your source uses another numbering system, include the number in your entry, preceded by a term that identifies the kind of division the number refers to.</a:t>
            </a:r>
          </a:p>
        </p:txBody>
      </p:sp>
      <p:sp>
        <p:nvSpPr>
          <p:cNvPr id="88067" name="Slide Number Placeholder 3">
            <a:extLst>
              <a:ext uri="{FF2B5EF4-FFF2-40B4-BE49-F238E27FC236}">
                <a16:creationId xmlns:a16="http://schemas.microsoft.com/office/drawing/2014/main" id="{0FDEEF33-1085-F249-A2AB-084E58571B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250F928-2401-CA4B-A769-C522C0FC322B}" type="slidenum">
              <a:rPr lang="en-US" altLang="en-US" smtClean="0"/>
              <a:pPr>
                <a:spcBef>
                  <a:spcPct val="0"/>
                </a:spcBef>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C27012CC-3E05-6943-AC29-4C252802D1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a:extLst>
              <a:ext uri="{FF2B5EF4-FFF2-40B4-BE49-F238E27FC236}">
                <a16:creationId xmlns:a16="http://schemas.microsoft.com/office/drawing/2014/main" id="{B6D24E84-0417-D647-A107-24C9DCC15A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ea typeface="ＭＳ Ｐゴシック" panose="020B0600070205080204" pitchFamily="34" charset="-128"/>
              </a:rPr>
              <a:t>Note</a:t>
            </a:r>
            <a:r>
              <a:rPr lang="en-US" altLang="en-US">
                <a:ea typeface="ＭＳ Ｐゴシック" panose="020B0600070205080204" pitchFamily="34" charset="-128"/>
              </a:rPr>
              <a:t>: the publisher’s name need not be included in the following sources: periodicals, works published by their author or editor, a Web cite whose title is the same name as its publisher, a Web cite that makes works available but does not actually publish them (such as </a:t>
            </a:r>
            <a:r>
              <a:rPr lang="en-US" altLang="en-US" i="1">
                <a:ea typeface="ＭＳ Ｐゴシック" panose="020B0600070205080204" pitchFamily="34" charset="-128"/>
              </a:rPr>
              <a:t>YouTube</a:t>
            </a:r>
            <a:r>
              <a:rPr lang="en-US" altLang="en-US">
                <a:ea typeface="ＭＳ Ｐゴシック" panose="020B0600070205080204" pitchFamily="34" charset="-128"/>
              </a:rPr>
              <a:t>, </a:t>
            </a:r>
            <a:r>
              <a:rPr lang="en-US" altLang="en-US" i="1">
                <a:ea typeface="ＭＳ Ｐゴシック" panose="020B0600070205080204" pitchFamily="34" charset="-128"/>
              </a:rPr>
              <a:t>WordPress</a:t>
            </a:r>
            <a:r>
              <a:rPr lang="en-US" altLang="en-US">
                <a:ea typeface="ＭＳ Ｐゴシック" panose="020B0600070205080204" pitchFamily="34" charset="-128"/>
              </a:rPr>
              <a:t>, or </a:t>
            </a:r>
            <a:r>
              <a:rPr lang="en-US" altLang="en-US" i="1">
                <a:ea typeface="ＭＳ Ｐゴシック" panose="020B0600070205080204" pitchFamily="34" charset="-128"/>
              </a:rPr>
              <a:t>JSTOR</a:t>
            </a:r>
            <a:r>
              <a:rPr lang="en-US" altLang="en-US">
                <a:ea typeface="ＭＳ Ｐゴシック" panose="020B0600070205080204" pitchFamily="34" charset="-128"/>
              </a:rPr>
              <a:t>).</a:t>
            </a:r>
          </a:p>
          <a:p>
            <a:pPr eaLnBrk="1" hangingPunct="1">
              <a:spcBef>
                <a:spcPct val="0"/>
              </a:spcBef>
            </a:pPr>
            <a:endParaRPr lang="en-US" altLang="en-US">
              <a:ea typeface="ＭＳ Ｐゴシック" panose="020B0600070205080204" pitchFamily="34" charset="-128"/>
            </a:endParaRPr>
          </a:p>
        </p:txBody>
      </p:sp>
      <p:sp>
        <p:nvSpPr>
          <p:cNvPr id="90115" name="Slide Number Placeholder 3">
            <a:extLst>
              <a:ext uri="{FF2B5EF4-FFF2-40B4-BE49-F238E27FC236}">
                <a16:creationId xmlns:a16="http://schemas.microsoft.com/office/drawing/2014/main" id="{93F5A29E-785A-054D-895B-EFEDBD8956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809E4DC-9FCC-4244-8786-EB502B089240}" type="slidenum">
              <a:rPr lang="en-US" altLang="en-US" smtClean="0"/>
              <a:pPr>
                <a:spcBef>
                  <a:spcPct val="0"/>
                </a:spcBef>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C4705AD4-9001-0248-B658-8E65CD75AC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id="{524E2575-054F-3746-9B9C-87109B47A9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If you’re unsure about which date to use, go with the date of the source’s original publication.</a:t>
            </a:r>
          </a:p>
          <a:p>
            <a:endParaRPr lang="en-US" altLang="en-US">
              <a:ea typeface="ＭＳ Ｐゴシック" panose="020B0600070205080204" pitchFamily="34" charset="-128"/>
            </a:endParaRPr>
          </a:p>
          <a:p>
            <a:r>
              <a:rPr lang="en-US" altLang="en-US">
                <a:ea typeface="ＭＳ Ｐゴシック" panose="020B0600070205080204" pitchFamily="34" charset="-128"/>
              </a:rPr>
              <a:t>In the first example, the periodical’s publication schedule goes by season. So document the volume (61), the issue number (3), and the issue (Spring 2008). </a:t>
            </a:r>
          </a:p>
          <a:p>
            <a:r>
              <a:rPr lang="en-US" altLang="en-US">
                <a:ea typeface="ＭＳ Ｐゴシック" panose="020B0600070205080204" pitchFamily="34" charset="-128"/>
              </a:rPr>
              <a:t>In the second example, Mutant Enemy is the primary production company, and “Hush” was released in 1999. This is the way to create a general citation for a television episode.</a:t>
            </a:r>
          </a:p>
          <a:p>
            <a:pPr eaLnBrk="1" hangingPunct="1">
              <a:spcBef>
                <a:spcPct val="0"/>
              </a:spcBef>
            </a:pPr>
            <a:endParaRPr lang="en-US" altLang="en-US">
              <a:ea typeface="ＭＳ Ｐゴシック" panose="020B0600070205080204" pitchFamily="34" charset="-128"/>
            </a:endParaRPr>
          </a:p>
        </p:txBody>
      </p:sp>
      <p:sp>
        <p:nvSpPr>
          <p:cNvPr id="92163" name="Slide Number Placeholder 3">
            <a:extLst>
              <a:ext uri="{FF2B5EF4-FFF2-40B4-BE49-F238E27FC236}">
                <a16:creationId xmlns:a16="http://schemas.microsoft.com/office/drawing/2014/main" id="{9BFFBB66-E6B6-4A4A-8971-D1936A3377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182E39-4CB4-EB43-BA40-B3CBECEFCC3F}" type="slidenum">
              <a:rPr lang="en-US" altLang="en-US" smtClean="0"/>
              <a:pPr>
                <a:spcBef>
                  <a:spcPct val="0"/>
                </a:spcBef>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F214AC88-A2A5-A747-AC6A-C978CA5630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a:extLst>
              <a:ext uri="{FF2B5EF4-FFF2-40B4-BE49-F238E27FC236}">
                <a16:creationId xmlns:a16="http://schemas.microsoft.com/office/drawing/2014/main" id="{A3BA0474-5BC6-354B-B2DC-FF497C792B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First example: an essay in a book, or an article in journal should include page numbers.</a:t>
            </a:r>
          </a:p>
          <a:p>
            <a:pPr eaLnBrk="1" hangingPunct="1">
              <a:spcBef>
                <a:spcPct val="0"/>
              </a:spcBef>
            </a:pPr>
            <a:r>
              <a:rPr lang="en-US" altLang="en-US">
                <a:ea typeface="ＭＳ Ｐゴシック" panose="020B0600070205080204" pitchFamily="34" charset="-128"/>
              </a:rPr>
              <a:t>Second example: The location of an online work should include a URL.</a:t>
            </a:r>
          </a:p>
          <a:p>
            <a:pPr eaLnBrk="1" hangingPunct="1">
              <a:spcBef>
                <a:spcPct val="0"/>
              </a:spcBef>
            </a:pPr>
            <a:r>
              <a:rPr lang="en-US" altLang="en-US">
                <a:ea typeface="ＭＳ Ｐゴシック" panose="020B0600070205080204" pitchFamily="34" charset="-128"/>
              </a:rPr>
              <a:t>Third example: A physical object that you experienced firsthand should identify the place of location. </a:t>
            </a: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4211" name="Slide Number Placeholder 3">
            <a:extLst>
              <a:ext uri="{FF2B5EF4-FFF2-40B4-BE49-F238E27FC236}">
                <a16:creationId xmlns:a16="http://schemas.microsoft.com/office/drawing/2014/main" id="{25E86A60-8971-A54C-A677-1BE4D0330F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538B6B6-6E1B-7242-8FC3-A25813EB8045}" type="slidenum">
              <a:rPr lang="en-US" altLang="en-US" smtClean="0"/>
              <a:pPr>
                <a:spcBef>
                  <a:spcPct val="0"/>
                </a:spcBef>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C7A83311-91AE-4449-87A8-58A98AC424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055801DA-6EDA-D54F-BCEA-995D190C85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Principle 1: In previous versions of the MLA Handbook, an entry in the works-cited list was based on the source’s publication format (book, periodical, Web article, etc.). The issue with that system is that a work in a new type of medium could not be properly cited until MLA created a format for it. In the current system, sources are documented based on facts that are common to all types of publications, such as author, title, and year. Now, in order to cite a source, a writer now must examine it and document it based on a set of universal principles (more about that to come).</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Principle 2: Two scholars may use the same source differently. Therefore, a writer who is working on a specialized topic in a particular field will include documentation information that a writer who is using the source more generally will not.</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Principle 3: As a writer, you document sources so that your readers may locate them and learn more about your particular argument or essay. Proper citation demonstrates your credibility by showing that you’ve thoroughly researched your topic. Your citations must be comprehensive and consistent so that readers may find the sources consulted and come to their own opinions on your topic.</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br>
              <a:rPr lang="en-US" altLang="en-US">
                <a:latin typeface="Arial" panose="020B0604020202020204" pitchFamily="34" charset="0"/>
                <a:ea typeface="ＭＳ Ｐゴシック" panose="020B0600070205080204" pitchFamily="34" charset="-128"/>
              </a:rPr>
            </a:br>
            <a:endParaRPr lang="en-US" altLang="en-US">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3243DE7E-16A5-5F44-A7F6-B150BF5D90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65745DD-96D7-8E48-AE7E-127A51478BE0}" type="slidenum">
              <a:rPr lang="en-US" altLang="en-US" smtClean="0"/>
              <a:pPr>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B9958220-67F3-E24B-A172-C38103271E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C5D0AA1F-774D-CD46-A0E3-637FA5B3B8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Date of original publication</a:t>
            </a:r>
            <a:r>
              <a:rPr lang="en-US" altLang="en-US">
                <a:ea typeface="ＭＳ Ｐゴシック" panose="020B0600070205080204" pitchFamily="34" charset="-128"/>
              </a:rPr>
              <a:t>: If a source has been published on more than one date, the writer may want to include both dates if it will provide the reader with necessary or helpful information.</a:t>
            </a:r>
          </a:p>
          <a:p>
            <a:r>
              <a:rPr lang="en-US" altLang="en-US" b="1">
                <a:ea typeface="ＭＳ Ｐゴシック" panose="020B0600070205080204" pitchFamily="34" charset="-128"/>
              </a:rPr>
              <a:t>City of publication</a:t>
            </a:r>
            <a:r>
              <a:rPr lang="en-US" altLang="en-US">
                <a:ea typeface="ＭＳ Ｐゴシック" panose="020B0600070205080204" pitchFamily="34" charset="-128"/>
              </a:rPr>
              <a:t>: this is only necessary in particular instances, such as in a work published before 1900. Since pre-1900 works were usually associated with the city in which they were published, your documentation may substitute the city name for the publisher’s name.</a:t>
            </a:r>
          </a:p>
          <a:p>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6259" name="Slide Number Placeholder 3">
            <a:extLst>
              <a:ext uri="{FF2B5EF4-FFF2-40B4-BE49-F238E27FC236}">
                <a16:creationId xmlns:a16="http://schemas.microsoft.com/office/drawing/2014/main" id="{2CE89B4A-FB9E-1047-9147-F5C2120250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5AC72C8-7C47-7C48-8C08-C7355C10998E}" type="slidenum">
              <a:rPr lang="en-US" altLang="en-US" smtClean="0"/>
              <a:pPr>
                <a:spcBef>
                  <a:spcPct val="0"/>
                </a:spcBef>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C02F039A-3A82-7B48-9599-51FA1B9003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a:extLst>
              <a:ext uri="{FF2B5EF4-FFF2-40B4-BE49-F238E27FC236}">
                <a16:creationId xmlns:a16="http://schemas.microsoft.com/office/drawing/2014/main" id="{3B32945D-AEE2-3240-A5C1-56C303DA32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URL</a:t>
            </a:r>
            <a:r>
              <a:rPr lang="en-US" altLang="en-US">
                <a:ea typeface="ＭＳ Ｐゴシック" panose="020B0600070205080204" pitchFamily="34" charset="-128"/>
              </a:rPr>
              <a:t>s: use at your instructor’s discretion.</a:t>
            </a:r>
          </a:p>
          <a:p>
            <a:r>
              <a:rPr lang="en-US" altLang="en-US" b="1">
                <a:ea typeface="ＭＳ Ｐゴシック" panose="020B0600070205080204" pitchFamily="34" charset="-128"/>
              </a:rPr>
              <a:t>DOIs</a:t>
            </a:r>
            <a:r>
              <a:rPr lang="en-US" altLang="en-US">
                <a:ea typeface="ＭＳ Ｐゴシック" panose="020B0600070205080204" pitchFamily="34" charset="-128"/>
              </a:rPr>
              <a:t>: a series of digits and letters that leads to the location of an online source. Articles in journals are often assigned DOIs to ensure that the source is locatable, even if the URL changes. If your source is listed with a DOI, use that instead of a URL.</a:t>
            </a:r>
          </a:p>
          <a:p>
            <a:r>
              <a:rPr lang="en-US" altLang="en-US" b="1">
                <a:ea typeface="ＭＳ Ｐゴシック" panose="020B0600070205080204" pitchFamily="34" charset="-128"/>
              </a:rPr>
              <a:t>Date of access</a:t>
            </a:r>
            <a:r>
              <a:rPr lang="en-US" altLang="en-US">
                <a:ea typeface="ＭＳ Ｐゴシック" panose="020B0600070205080204" pitchFamily="34" charset="-128"/>
              </a:rPr>
              <a:t>: When you cite an online source, always include the date on which you accessed the material, since an online work may change or move at any time.</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8307" name="Slide Number Placeholder 3">
            <a:extLst>
              <a:ext uri="{FF2B5EF4-FFF2-40B4-BE49-F238E27FC236}">
                <a16:creationId xmlns:a16="http://schemas.microsoft.com/office/drawing/2014/main" id="{0BD9F84F-802F-A54F-AB55-C2EA9897EA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B40931C-5237-2B42-A003-78016FAEBF7C}" type="slidenum">
              <a:rPr lang="en-US" altLang="en-US" smtClean="0"/>
              <a:pPr>
                <a:spcBef>
                  <a:spcPct val="0"/>
                </a:spcBef>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78015F54-6C6C-C648-BBB1-931364610E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a:extLst>
              <a:ext uri="{FF2B5EF4-FFF2-40B4-BE49-F238E27FC236}">
                <a16:creationId xmlns:a16="http://schemas.microsoft.com/office/drawing/2014/main" id="{CBEE2141-4006-ED4D-BFBE-06E0BD3C63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Arial" panose="020B0604020202020204" pitchFamily="34" charset="0"/>
                <a:ea typeface="ＭＳ Ｐゴシック" panose="020B0600070205080204" pitchFamily="34" charset="-128"/>
              </a:rPr>
              <a:t>Rationale: </a:t>
            </a:r>
            <a:r>
              <a:rPr lang="en-US" altLang="en-US">
                <a:latin typeface="Arial" panose="020B0604020202020204" pitchFamily="34" charset="0"/>
                <a:ea typeface="ＭＳ Ｐゴシック" panose="020B0600070205080204" pitchFamily="34" charset="-128"/>
              </a:rPr>
              <a:t>Purdue students are invited to meet with a tutor to assist with writing challenges on an individual basis.  Viewers outside of Purdue may receive assistance through the OWL (Online Writing Lab) and answers to quick questions through the OWL email service.</a:t>
            </a:r>
          </a:p>
        </p:txBody>
      </p:sp>
      <p:sp>
        <p:nvSpPr>
          <p:cNvPr id="100355" name="Slide Number Placeholder 3">
            <a:extLst>
              <a:ext uri="{FF2B5EF4-FFF2-40B4-BE49-F238E27FC236}">
                <a16:creationId xmlns:a16="http://schemas.microsoft.com/office/drawing/2014/main" id="{9F11FE26-535B-884C-8B07-57E1D7B683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541D262-05B1-DD4B-BA1B-ED1B3D08F3EA}" type="slidenum">
              <a:rPr lang="en-US" altLang="en-US" smtClean="0"/>
              <a:pPr>
                <a:spcBef>
                  <a:spcPct val="0"/>
                </a:spcBef>
              </a:pPr>
              <a:t>42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71753EFD-A6F5-9D48-9650-D7C43E6263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2C5A99C1-3048-0E4D-917A-9A8657D7A2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PPT will cover the 2016 updates to the 8</a:t>
            </a:r>
            <a:r>
              <a:rPr lang="en-US" altLang="en-US" baseline="30000">
                <a:latin typeface="Arial" panose="020B0604020202020204" pitchFamily="34" charset="0"/>
                <a:ea typeface="ＭＳ Ｐゴシック" panose="020B0600070205080204" pitchFamily="34" charset="-128"/>
              </a:rPr>
              <a:t>th</a:t>
            </a:r>
            <a:r>
              <a:rPr lang="en-US" altLang="en-US">
                <a:latin typeface="Arial" panose="020B0604020202020204" pitchFamily="34" charset="0"/>
                <a:ea typeface="ＭＳ Ｐゴシック" panose="020B0600070205080204" pitchFamily="34" charset="-128"/>
              </a:rPr>
              <a:t> edition of the MLA Handbook: how to format a paper, create in-text citations, and document sources.</a:t>
            </a:r>
            <a:endParaRPr lang="en-US" altLang="en-US">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409A18D4-9B8B-9C48-A201-07E70C9418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D8ABF37-0FC8-0246-AF98-11254A863F74}"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F34D6114-4E69-8D4F-9D2C-065A721BEC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9427EE0-0E26-ED49-9FD4-66964D73AB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Many instructors who require their students to use MLA formatting and citation style have small exceptions to different MLA rules. Every bit of instruction and direction given in this presentation comes with this recommendation: ALWAYS follow the specific instructions given by your instructor.</a:t>
            </a:r>
          </a:p>
          <a:p>
            <a:pPr eaLnBrk="1" hangingPunct="1">
              <a:spcBef>
                <a:spcPct val="0"/>
              </a:spcBef>
            </a:pPr>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ECF952D3-D190-7942-9117-D82EB8A4B7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419D6B0-A9E8-6744-8B71-28344CC4CA96}"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BAB3F8FF-17B6-A640-A71C-8EF908D16F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D9304DBE-111B-3A48-87E9-C86DED0E1475}"/>
              </a:ext>
            </a:extLst>
          </p:cNvPr>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marL="171450" indent="-171450" eaLnBrk="1" hangingPunct="1">
              <a:lnSpc>
                <a:spcPct val="90000"/>
              </a:lnSpc>
              <a:spcBef>
                <a:spcPct val="0"/>
              </a:spcBef>
              <a:buFont typeface="Arial"/>
              <a:buChar char="•"/>
              <a:defRPr/>
            </a:pPr>
            <a:r>
              <a:rPr lang="en-US">
                <a:latin typeface="Arial" charset="0"/>
              </a:rPr>
              <a:t>The entire document should be double-spaced, including the heading, block quotations, footnotes/endnotes, and list of works cited. There should be no extra space between paragraphs.</a:t>
            </a:r>
          </a:p>
          <a:p>
            <a:pPr marL="171450" indent="-171450" eaLnBrk="1" hangingPunct="1">
              <a:lnSpc>
                <a:spcPct val="90000"/>
              </a:lnSpc>
              <a:spcBef>
                <a:spcPct val="0"/>
              </a:spcBef>
              <a:buFont typeface="Arial"/>
              <a:buChar char="•"/>
              <a:defRPr/>
            </a:pPr>
            <a:r>
              <a:rPr lang="en-US">
                <a:latin typeface="Arial" charset="0"/>
              </a:rPr>
              <a:t>Leave only one space after periods or other punctuation marks (unless otherwise instructed by your instructor).</a:t>
            </a:r>
          </a:p>
          <a:p>
            <a:pPr marL="171450" indent="-171450" eaLnBrk="1" hangingPunct="1">
              <a:lnSpc>
                <a:spcPct val="90000"/>
              </a:lnSpc>
              <a:spcBef>
                <a:spcPct val="0"/>
              </a:spcBef>
              <a:buFont typeface="Arial"/>
              <a:buChar char="•"/>
              <a:defRPr/>
            </a:pPr>
            <a:r>
              <a:rPr lang="en-US">
                <a:latin typeface="Arial" charset="0"/>
              </a:rPr>
              <a:t>Set the margins of your document to 1 inch on all sides</a:t>
            </a:r>
          </a:p>
          <a:p>
            <a:pPr marL="171450" indent="-171450" eaLnBrk="1" hangingPunct="1">
              <a:lnSpc>
                <a:spcPct val="90000"/>
              </a:lnSpc>
              <a:spcBef>
                <a:spcPct val="0"/>
              </a:spcBef>
              <a:buFont typeface="Arial"/>
              <a:buChar char="•"/>
              <a:defRPr/>
            </a:pPr>
            <a:r>
              <a:rPr lang="en-US">
                <a:latin typeface="Arial" charset="0"/>
              </a:rPr>
              <a:t>Indent the first line of paragraphs one half-inch from the left margin. MLA recommends that you use the Tab key as opposed to pushing the Space Bar five times.</a:t>
            </a:r>
          </a:p>
          <a:p>
            <a:pPr eaLnBrk="1" hangingPunct="1">
              <a:spcBef>
                <a:spcPct val="0"/>
              </a:spcBef>
              <a:defRPr/>
            </a:pPr>
            <a:endParaRPr lang="en-US"/>
          </a:p>
        </p:txBody>
      </p:sp>
      <p:sp>
        <p:nvSpPr>
          <p:cNvPr id="28675" name="Slide Number Placeholder 3">
            <a:extLst>
              <a:ext uri="{FF2B5EF4-FFF2-40B4-BE49-F238E27FC236}">
                <a16:creationId xmlns:a16="http://schemas.microsoft.com/office/drawing/2014/main" id="{AECADD2F-A261-004C-A13C-80FF277900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FBB4356-6392-B24E-A127-CA510E5C368C}"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C33A4303-5D8C-D242-88B9-4786BB7C93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EE7713D3-9609-284E-9F40-BE49E76C4D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Create a header that numbers all pages consecutively in the upper right-hand corner, one-half inch from the top and flush with the right margin. (Note: Your instructor may ask that you omit the number on your first page. Always follow your instructor's guidelines.)</a:t>
            </a: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･Use italics throughout your essay for the titles of longer works</a:t>
            </a: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･If you have any endnotes, include them on a separate page before your works-cited list. Title the section Notes (centered, unformatted).</a:t>
            </a:r>
          </a:p>
          <a:p>
            <a:pPr eaLnBrk="1" hangingPunct="1">
              <a:spcBef>
                <a:spcPct val="0"/>
              </a:spcBef>
            </a:pPr>
            <a:endParaRPr lang="en-US" altLang="en-US">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64745F13-B7CB-974D-B330-1A1A86FA1B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8DA460A-8155-C647-83BD-38CD03419E33}"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4C991EE7-EDE7-F345-9A72-619B914FE3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7AE713B0-DA4E-6440-A9B6-B6F85AA3F9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ea typeface="ＭＳ Ｐゴシック" panose="020B0600070205080204" pitchFamily="34" charset="-128"/>
              </a:rPr>
              <a:t>･Do not make a title page for your paper unless specifically requested</a:t>
            </a:r>
          </a:p>
          <a:p>
            <a:pPr lvl="2" eaLnBrk="1" hangingPunct="1">
              <a:spcBef>
                <a:spcPct val="0"/>
              </a:spcBef>
            </a:pPr>
            <a:r>
              <a:rPr lang="en-US" altLang="en-US">
                <a:latin typeface="Arial" panose="020B0604020202020204" pitchFamily="34" charset="0"/>
                <a:ea typeface="ＭＳ Ｐゴシック" panose="020B0600070205080204" pitchFamily="34" charset="-128"/>
              </a:rPr>
              <a:t>･In the upper left-hand corner of the first page, list your name, your instructor's name, the course, and the date. Again, be sure to use double-spaced text.</a:t>
            </a:r>
          </a:p>
          <a:p>
            <a:pPr lvl="2" eaLnBrk="1" hangingPunct="1">
              <a:spcBef>
                <a:spcPct val="0"/>
              </a:spcBef>
            </a:pPr>
            <a:r>
              <a:rPr lang="en-US" altLang="en-US">
                <a:latin typeface="Arial" panose="020B0604020202020204" pitchFamily="34" charset="0"/>
                <a:ea typeface="ＭＳ Ｐゴシック" panose="020B0600070205080204" pitchFamily="34" charset="-128"/>
              </a:rPr>
              <a:t>･Double space again and center the title.</a:t>
            </a:r>
          </a:p>
          <a:p>
            <a:pPr lvl="2" eaLnBrk="1" hangingPunct="1">
              <a:spcBef>
                <a:spcPct val="0"/>
              </a:spcBef>
            </a:pPr>
            <a:r>
              <a:rPr lang="en-US" altLang="en-US">
                <a:latin typeface="Arial" panose="020B0604020202020204" pitchFamily="34" charset="0"/>
                <a:ea typeface="ＭＳ Ｐゴシック" panose="020B0600070205080204" pitchFamily="34" charset="-128"/>
              </a:rPr>
              <a:t>Do not underline, italicize, or place your title in quotation marks; write the title in Title Case (standard capitalization), not in all capital letters.</a:t>
            </a:r>
          </a:p>
          <a:p>
            <a:pPr lvl="2" eaLnBrk="1" hangingPunct="1">
              <a:spcBef>
                <a:spcPct val="0"/>
              </a:spcBef>
            </a:pPr>
            <a:r>
              <a:rPr lang="en-US" altLang="en-US">
                <a:latin typeface="Arial" panose="020B0604020202020204" pitchFamily="34" charset="0"/>
                <a:ea typeface="ＭＳ Ｐゴシック" panose="020B0600070205080204" pitchFamily="34" charset="-128"/>
              </a:rPr>
              <a:t>･Use quotation marks and/or italics when referring to other works in your title, just as you would in your text: Fear and Loathing in Las Vegas as Morality Play; Human Weariness in “After Apple Picking</a:t>
            </a:r>
            <a:r>
              <a:rPr lang="en-US" altLang="ja-JP">
                <a:latin typeface="Arial" panose="020B0604020202020204" pitchFamily="34" charset="0"/>
                <a:ea typeface="ＭＳ Ｐゴシック" panose="020B0600070205080204" pitchFamily="34" charset="-128"/>
              </a:rPr>
              <a:t>“</a:t>
            </a:r>
          </a:p>
          <a:p>
            <a:pPr lvl="2" eaLnBrk="1" hangingPunct="1">
              <a:spcBef>
                <a:spcPct val="0"/>
              </a:spcBef>
            </a:pPr>
            <a:r>
              <a:rPr lang="en-US" altLang="en-US">
                <a:latin typeface="Arial" panose="020B0604020202020204" pitchFamily="34" charset="0"/>
                <a:ea typeface="ＭＳ Ｐゴシック" panose="020B0600070205080204" pitchFamily="34" charset="-128"/>
              </a:rPr>
              <a:t>･Double space between the title and the first line of the text.</a:t>
            </a:r>
          </a:p>
          <a:p>
            <a:pPr lvl="2" eaLnBrk="1" hangingPunct="1">
              <a:spcBef>
                <a:spcPct val="0"/>
              </a:spcBef>
            </a:pPr>
            <a:r>
              <a:rPr lang="en-US" altLang="en-US">
                <a:latin typeface="Arial" panose="020B0604020202020204" pitchFamily="34" charset="0"/>
                <a:ea typeface="ＭＳ Ｐゴシック" panose="020B0600070205080204" pitchFamily="34" charset="-128"/>
              </a:rP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a:p>
            <a:pPr eaLnBrk="1" hangingPunct="1">
              <a:spcBef>
                <a:spcPct val="0"/>
              </a:spcBef>
            </a:pPr>
            <a:endParaRPr lang="en-US" altLang="en-US">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FFF82143-C02B-3C47-BF86-2C4565D9AA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157F8C-C9DF-8B49-BF1E-0D6A71FCE2AA}"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D05F49D-BD46-6B44-9BB6-15EB972D800E}"/>
              </a:ext>
            </a:extLst>
          </p:cNvPr>
          <p:cNvSpPr>
            <a:spLocks noGrp="1"/>
          </p:cNvSpPr>
          <p:nvPr>
            <p:ph type="dt" sz="half" idx="10"/>
          </p:nvPr>
        </p:nvSpPr>
        <p:spPr/>
        <p:txBody>
          <a:bodyPr/>
          <a:lstStyle>
            <a:lvl1pPr>
              <a:defRPr/>
            </a:lvl1pPr>
          </a:lstStyle>
          <a:p>
            <a:pPr>
              <a:defRPr/>
            </a:pPr>
            <a:fld id="{FE506C3E-94A8-6E43-85D8-4473D86CC7A0}" type="datetimeFigureOut">
              <a:rPr lang="en-US" altLang="x-none"/>
              <a:pPr>
                <a:defRPr/>
              </a:pPr>
              <a:t>11/18/19</a:t>
            </a:fld>
            <a:endParaRPr lang="en-US" altLang="x-none"/>
          </a:p>
        </p:txBody>
      </p:sp>
      <p:sp>
        <p:nvSpPr>
          <p:cNvPr id="5" name="Footer Placeholder 4">
            <a:extLst>
              <a:ext uri="{FF2B5EF4-FFF2-40B4-BE49-F238E27FC236}">
                <a16:creationId xmlns:a16="http://schemas.microsoft.com/office/drawing/2014/main" id="{5F72F78E-6D16-E54D-90E4-D2D7DB6E94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86E292-517F-1542-A657-0493202F82A9}"/>
              </a:ext>
            </a:extLst>
          </p:cNvPr>
          <p:cNvSpPr>
            <a:spLocks noGrp="1"/>
          </p:cNvSpPr>
          <p:nvPr>
            <p:ph type="sldNum" sz="quarter" idx="12"/>
          </p:nvPr>
        </p:nvSpPr>
        <p:spPr/>
        <p:txBody>
          <a:bodyPr/>
          <a:lstStyle>
            <a:lvl1pPr>
              <a:defRPr/>
            </a:lvl1pPr>
          </a:lstStyle>
          <a:p>
            <a:pPr>
              <a:defRPr/>
            </a:pPr>
            <a:fld id="{FECD7564-CB89-8941-8AC8-83FAAD1A1302}" type="slidenum">
              <a:rPr lang="en-US" altLang="x-none"/>
              <a:pPr>
                <a:defRPr/>
              </a:pPr>
              <a:t>‹#›</a:t>
            </a:fld>
            <a:endParaRPr lang="en-US" altLang="x-none"/>
          </a:p>
        </p:txBody>
      </p:sp>
    </p:spTree>
    <p:extLst>
      <p:ext uri="{BB962C8B-B14F-4D97-AF65-F5344CB8AC3E}">
        <p14:creationId xmlns:p14="http://schemas.microsoft.com/office/powerpoint/2010/main" val="2590972745"/>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E5121-7BBC-5B44-870D-4C6C80DFF565}"/>
              </a:ext>
            </a:extLst>
          </p:cNvPr>
          <p:cNvSpPr>
            <a:spLocks noGrp="1"/>
          </p:cNvSpPr>
          <p:nvPr>
            <p:ph type="dt" sz="half" idx="10"/>
          </p:nvPr>
        </p:nvSpPr>
        <p:spPr/>
        <p:txBody>
          <a:bodyPr/>
          <a:lstStyle>
            <a:lvl1pPr>
              <a:defRPr/>
            </a:lvl1pPr>
          </a:lstStyle>
          <a:p>
            <a:pPr>
              <a:defRPr/>
            </a:pPr>
            <a:fld id="{28C6BE62-F692-8744-9FD6-28E47BCA714F}" type="datetimeFigureOut">
              <a:rPr lang="en-US" altLang="x-none"/>
              <a:pPr>
                <a:defRPr/>
              </a:pPr>
              <a:t>11/18/19</a:t>
            </a:fld>
            <a:endParaRPr lang="en-US" altLang="x-none"/>
          </a:p>
        </p:txBody>
      </p:sp>
      <p:sp>
        <p:nvSpPr>
          <p:cNvPr id="5" name="Footer Placeholder 4">
            <a:extLst>
              <a:ext uri="{FF2B5EF4-FFF2-40B4-BE49-F238E27FC236}">
                <a16:creationId xmlns:a16="http://schemas.microsoft.com/office/drawing/2014/main" id="{49065DCD-7168-F244-91E1-833C740A3A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2FBB95-04FC-9742-B8AD-5D6EA190AD28}"/>
              </a:ext>
            </a:extLst>
          </p:cNvPr>
          <p:cNvSpPr>
            <a:spLocks noGrp="1"/>
          </p:cNvSpPr>
          <p:nvPr>
            <p:ph type="sldNum" sz="quarter" idx="12"/>
          </p:nvPr>
        </p:nvSpPr>
        <p:spPr/>
        <p:txBody>
          <a:bodyPr/>
          <a:lstStyle>
            <a:lvl1pPr>
              <a:defRPr/>
            </a:lvl1pPr>
          </a:lstStyle>
          <a:p>
            <a:pPr>
              <a:defRPr/>
            </a:pPr>
            <a:fld id="{789C3F67-26CA-2F4B-822B-DDD5B2FC4091}" type="slidenum">
              <a:rPr lang="en-US" altLang="x-none"/>
              <a:pPr>
                <a:defRPr/>
              </a:pPr>
              <a:t>‹#›</a:t>
            </a:fld>
            <a:endParaRPr lang="en-US" altLang="x-none"/>
          </a:p>
        </p:txBody>
      </p:sp>
    </p:spTree>
    <p:extLst>
      <p:ext uri="{BB962C8B-B14F-4D97-AF65-F5344CB8AC3E}">
        <p14:creationId xmlns:p14="http://schemas.microsoft.com/office/powerpoint/2010/main" val="4052937477"/>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7B9FB-E478-ED43-A650-41233E57459B}"/>
              </a:ext>
            </a:extLst>
          </p:cNvPr>
          <p:cNvSpPr>
            <a:spLocks noGrp="1"/>
          </p:cNvSpPr>
          <p:nvPr>
            <p:ph type="dt" sz="half" idx="10"/>
          </p:nvPr>
        </p:nvSpPr>
        <p:spPr/>
        <p:txBody>
          <a:bodyPr/>
          <a:lstStyle>
            <a:lvl1pPr>
              <a:defRPr/>
            </a:lvl1pPr>
          </a:lstStyle>
          <a:p>
            <a:pPr>
              <a:defRPr/>
            </a:pPr>
            <a:fld id="{101ACFAB-28E9-4A48-B0E7-40109B371034}" type="datetimeFigureOut">
              <a:rPr lang="en-US" altLang="x-none"/>
              <a:pPr>
                <a:defRPr/>
              </a:pPr>
              <a:t>11/18/19</a:t>
            </a:fld>
            <a:endParaRPr lang="en-US" altLang="x-none"/>
          </a:p>
        </p:txBody>
      </p:sp>
      <p:sp>
        <p:nvSpPr>
          <p:cNvPr id="5" name="Footer Placeholder 4">
            <a:extLst>
              <a:ext uri="{FF2B5EF4-FFF2-40B4-BE49-F238E27FC236}">
                <a16:creationId xmlns:a16="http://schemas.microsoft.com/office/drawing/2014/main" id="{EF38D1D2-892D-D542-9C8A-7414A6F118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ACF210-3760-D640-83F9-8F8150D5E83F}"/>
              </a:ext>
            </a:extLst>
          </p:cNvPr>
          <p:cNvSpPr>
            <a:spLocks noGrp="1"/>
          </p:cNvSpPr>
          <p:nvPr>
            <p:ph type="sldNum" sz="quarter" idx="12"/>
          </p:nvPr>
        </p:nvSpPr>
        <p:spPr/>
        <p:txBody>
          <a:bodyPr/>
          <a:lstStyle>
            <a:lvl1pPr>
              <a:defRPr/>
            </a:lvl1pPr>
          </a:lstStyle>
          <a:p>
            <a:pPr>
              <a:defRPr/>
            </a:pPr>
            <a:fld id="{4568F547-55C8-464C-88E0-976F93E52F2F}" type="slidenum">
              <a:rPr lang="en-US" altLang="x-none"/>
              <a:pPr>
                <a:defRPr/>
              </a:pPr>
              <a:t>‹#›</a:t>
            </a:fld>
            <a:endParaRPr lang="en-US" altLang="x-none"/>
          </a:p>
        </p:txBody>
      </p:sp>
    </p:spTree>
    <p:extLst>
      <p:ext uri="{BB962C8B-B14F-4D97-AF65-F5344CB8AC3E}">
        <p14:creationId xmlns:p14="http://schemas.microsoft.com/office/powerpoint/2010/main" val="3135741278"/>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8E5F4-EA9F-1743-80A2-34F68FB4DE63}"/>
              </a:ext>
            </a:extLst>
          </p:cNvPr>
          <p:cNvSpPr>
            <a:spLocks noGrp="1"/>
          </p:cNvSpPr>
          <p:nvPr>
            <p:ph type="dt" sz="half" idx="10"/>
          </p:nvPr>
        </p:nvSpPr>
        <p:spPr/>
        <p:txBody>
          <a:bodyPr/>
          <a:lstStyle>
            <a:lvl1pPr>
              <a:defRPr/>
            </a:lvl1pPr>
          </a:lstStyle>
          <a:p>
            <a:pPr>
              <a:defRPr/>
            </a:pPr>
            <a:fld id="{8673DEEF-2632-BC4E-B50A-3F87EFF32AC5}" type="datetimeFigureOut">
              <a:rPr lang="en-US" altLang="x-none"/>
              <a:pPr>
                <a:defRPr/>
              </a:pPr>
              <a:t>11/18/19</a:t>
            </a:fld>
            <a:endParaRPr lang="en-US" altLang="x-none"/>
          </a:p>
        </p:txBody>
      </p:sp>
      <p:sp>
        <p:nvSpPr>
          <p:cNvPr id="5" name="Footer Placeholder 4">
            <a:extLst>
              <a:ext uri="{FF2B5EF4-FFF2-40B4-BE49-F238E27FC236}">
                <a16:creationId xmlns:a16="http://schemas.microsoft.com/office/drawing/2014/main" id="{7AF98E90-2E36-C546-8914-CD4DB6748E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C885B3-9FE0-604A-9AD6-6DA45D9C3460}"/>
              </a:ext>
            </a:extLst>
          </p:cNvPr>
          <p:cNvSpPr>
            <a:spLocks noGrp="1"/>
          </p:cNvSpPr>
          <p:nvPr>
            <p:ph type="sldNum" sz="quarter" idx="12"/>
          </p:nvPr>
        </p:nvSpPr>
        <p:spPr/>
        <p:txBody>
          <a:bodyPr/>
          <a:lstStyle>
            <a:lvl1pPr>
              <a:defRPr/>
            </a:lvl1pPr>
          </a:lstStyle>
          <a:p>
            <a:pPr>
              <a:defRPr/>
            </a:pPr>
            <a:fld id="{EFD83200-FD2E-124E-BD76-F97F8F71CB9A}" type="slidenum">
              <a:rPr lang="en-US" altLang="x-none"/>
              <a:pPr>
                <a:defRPr/>
              </a:pPr>
              <a:t>‹#›</a:t>
            </a:fld>
            <a:endParaRPr lang="en-US" altLang="x-none"/>
          </a:p>
        </p:txBody>
      </p:sp>
    </p:spTree>
    <p:extLst>
      <p:ext uri="{BB962C8B-B14F-4D97-AF65-F5344CB8AC3E}">
        <p14:creationId xmlns:p14="http://schemas.microsoft.com/office/powerpoint/2010/main" val="950642703"/>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C577AE-9A12-A34D-941C-EEE95ED430CC}"/>
              </a:ext>
            </a:extLst>
          </p:cNvPr>
          <p:cNvSpPr>
            <a:spLocks noGrp="1"/>
          </p:cNvSpPr>
          <p:nvPr>
            <p:ph type="dt" sz="half" idx="10"/>
          </p:nvPr>
        </p:nvSpPr>
        <p:spPr/>
        <p:txBody>
          <a:bodyPr/>
          <a:lstStyle>
            <a:lvl1pPr>
              <a:defRPr/>
            </a:lvl1pPr>
          </a:lstStyle>
          <a:p>
            <a:pPr>
              <a:defRPr/>
            </a:pPr>
            <a:fld id="{6E4349F0-C2DE-E242-B2DB-CBD75A7D58BF}" type="datetimeFigureOut">
              <a:rPr lang="en-US" altLang="x-none"/>
              <a:pPr>
                <a:defRPr/>
              </a:pPr>
              <a:t>11/18/19</a:t>
            </a:fld>
            <a:endParaRPr lang="en-US" altLang="x-none"/>
          </a:p>
        </p:txBody>
      </p:sp>
      <p:sp>
        <p:nvSpPr>
          <p:cNvPr id="5" name="Footer Placeholder 4">
            <a:extLst>
              <a:ext uri="{FF2B5EF4-FFF2-40B4-BE49-F238E27FC236}">
                <a16:creationId xmlns:a16="http://schemas.microsoft.com/office/drawing/2014/main" id="{CB2E0A23-4FB8-6A49-A676-7F46BB0DDF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9E6B60-6BD5-9941-B486-CB5BCA998256}"/>
              </a:ext>
            </a:extLst>
          </p:cNvPr>
          <p:cNvSpPr>
            <a:spLocks noGrp="1"/>
          </p:cNvSpPr>
          <p:nvPr>
            <p:ph type="sldNum" sz="quarter" idx="12"/>
          </p:nvPr>
        </p:nvSpPr>
        <p:spPr/>
        <p:txBody>
          <a:bodyPr/>
          <a:lstStyle>
            <a:lvl1pPr>
              <a:defRPr/>
            </a:lvl1pPr>
          </a:lstStyle>
          <a:p>
            <a:pPr>
              <a:defRPr/>
            </a:pPr>
            <a:fld id="{8423C0CC-16C5-5B42-8608-9F52F57C92B2}" type="slidenum">
              <a:rPr lang="en-US" altLang="x-none"/>
              <a:pPr>
                <a:defRPr/>
              </a:pPr>
              <a:t>‹#›</a:t>
            </a:fld>
            <a:endParaRPr lang="en-US" altLang="x-none"/>
          </a:p>
        </p:txBody>
      </p:sp>
    </p:spTree>
    <p:extLst>
      <p:ext uri="{BB962C8B-B14F-4D97-AF65-F5344CB8AC3E}">
        <p14:creationId xmlns:p14="http://schemas.microsoft.com/office/powerpoint/2010/main" val="593605866"/>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41CE8B4-5706-7546-8EF1-6C637592E8C3}"/>
              </a:ext>
            </a:extLst>
          </p:cNvPr>
          <p:cNvSpPr>
            <a:spLocks noGrp="1"/>
          </p:cNvSpPr>
          <p:nvPr>
            <p:ph type="dt" sz="half" idx="10"/>
          </p:nvPr>
        </p:nvSpPr>
        <p:spPr/>
        <p:txBody>
          <a:bodyPr/>
          <a:lstStyle>
            <a:lvl1pPr>
              <a:defRPr/>
            </a:lvl1pPr>
          </a:lstStyle>
          <a:p>
            <a:pPr>
              <a:defRPr/>
            </a:pPr>
            <a:fld id="{9A2654A4-4DB8-EC40-A819-A69D4624D9A4}" type="datetimeFigureOut">
              <a:rPr lang="en-US" altLang="x-none"/>
              <a:pPr>
                <a:defRPr/>
              </a:pPr>
              <a:t>11/18/19</a:t>
            </a:fld>
            <a:endParaRPr lang="en-US" altLang="x-none"/>
          </a:p>
        </p:txBody>
      </p:sp>
      <p:sp>
        <p:nvSpPr>
          <p:cNvPr id="6" name="Footer Placeholder 4">
            <a:extLst>
              <a:ext uri="{FF2B5EF4-FFF2-40B4-BE49-F238E27FC236}">
                <a16:creationId xmlns:a16="http://schemas.microsoft.com/office/drawing/2014/main" id="{0ED18AFC-8B18-984D-AC4A-8B09DE02B8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2F4C2B-1EDE-DE41-9A76-6F33B976F7B1}"/>
              </a:ext>
            </a:extLst>
          </p:cNvPr>
          <p:cNvSpPr>
            <a:spLocks noGrp="1"/>
          </p:cNvSpPr>
          <p:nvPr>
            <p:ph type="sldNum" sz="quarter" idx="12"/>
          </p:nvPr>
        </p:nvSpPr>
        <p:spPr/>
        <p:txBody>
          <a:bodyPr/>
          <a:lstStyle>
            <a:lvl1pPr>
              <a:defRPr/>
            </a:lvl1pPr>
          </a:lstStyle>
          <a:p>
            <a:pPr>
              <a:defRPr/>
            </a:pPr>
            <a:fld id="{68ED69B3-49CE-E940-8B75-27054938AA43}" type="slidenum">
              <a:rPr lang="en-US" altLang="x-none"/>
              <a:pPr>
                <a:defRPr/>
              </a:pPr>
              <a:t>‹#›</a:t>
            </a:fld>
            <a:endParaRPr lang="en-US" altLang="x-none"/>
          </a:p>
        </p:txBody>
      </p:sp>
    </p:spTree>
    <p:extLst>
      <p:ext uri="{BB962C8B-B14F-4D97-AF65-F5344CB8AC3E}">
        <p14:creationId xmlns:p14="http://schemas.microsoft.com/office/powerpoint/2010/main" val="2921214234"/>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91058D8-3B4F-2B43-8696-439D305E34FF}"/>
              </a:ext>
            </a:extLst>
          </p:cNvPr>
          <p:cNvSpPr>
            <a:spLocks noGrp="1"/>
          </p:cNvSpPr>
          <p:nvPr>
            <p:ph type="dt" sz="half" idx="10"/>
          </p:nvPr>
        </p:nvSpPr>
        <p:spPr/>
        <p:txBody>
          <a:bodyPr/>
          <a:lstStyle>
            <a:lvl1pPr>
              <a:defRPr/>
            </a:lvl1pPr>
          </a:lstStyle>
          <a:p>
            <a:pPr>
              <a:defRPr/>
            </a:pPr>
            <a:fld id="{AAC7082F-ADD9-D04B-BC4D-15A40D25CB12}" type="datetimeFigureOut">
              <a:rPr lang="en-US" altLang="x-none"/>
              <a:pPr>
                <a:defRPr/>
              </a:pPr>
              <a:t>11/18/19</a:t>
            </a:fld>
            <a:endParaRPr lang="en-US" altLang="x-none"/>
          </a:p>
        </p:txBody>
      </p:sp>
      <p:sp>
        <p:nvSpPr>
          <p:cNvPr id="8" name="Footer Placeholder 4">
            <a:extLst>
              <a:ext uri="{FF2B5EF4-FFF2-40B4-BE49-F238E27FC236}">
                <a16:creationId xmlns:a16="http://schemas.microsoft.com/office/drawing/2014/main" id="{3A101534-C9E1-0B4D-9782-6432C2A4676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913A983-340A-4748-A72C-22C48ABDA7DF}"/>
              </a:ext>
            </a:extLst>
          </p:cNvPr>
          <p:cNvSpPr>
            <a:spLocks noGrp="1"/>
          </p:cNvSpPr>
          <p:nvPr>
            <p:ph type="sldNum" sz="quarter" idx="12"/>
          </p:nvPr>
        </p:nvSpPr>
        <p:spPr/>
        <p:txBody>
          <a:bodyPr/>
          <a:lstStyle>
            <a:lvl1pPr>
              <a:defRPr/>
            </a:lvl1pPr>
          </a:lstStyle>
          <a:p>
            <a:pPr>
              <a:defRPr/>
            </a:pPr>
            <a:fld id="{D6984794-8791-724B-84AD-65C3252E38C4}" type="slidenum">
              <a:rPr lang="en-US" altLang="x-none"/>
              <a:pPr>
                <a:defRPr/>
              </a:pPr>
              <a:t>‹#›</a:t>
            </a:fld>
            <a:endParaRPr lang="en-US" altLang="x-none"/>
          </a:p>
        </p:txBody>
      </p:sp>
    </p:spTree>
    <p:extLst>
      <p:ext uri="{BB962C8B-B14F-4D97-AF65-F5344CB8AC3E}">
        <p14:creationId xmlns:p14="http://schemas.microsoft.com/office/powerpoint/2010/main" val="3634142367"/>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3706BC-BBAF-AE4E-B1EF-6480C2A05373}"/>
              </a:ext>
            </a:extLst>
          </p:cNvPr>
          <p:cNvSpPr>
            <a:spLocks noGrp="1"/>
          </p:cNvSpPr>
          <p:nvPr>
            <p:ph type="dt" sz="half" idx="10"/>
          </p:nvPr>
        </p:nvSpPr>
        <p:spPr/>
        <p:txBody>
          <a:bodyPr/>
          <a:lstStyle>
            <a:lvl1pPr>
              <a:defRPr/>
            </a:lvl1pPr>
          </a:lstStyle>
          <a:p>
            <a:pPr>
              <a:defRPr/>
            </a:pPr>
            <a:fld id="{7E266213-4E1D-E541-9FD0-ADC7751EBEDA}" type="datetimeFigureOut">
              <a:rPr lang="en-US" altLang="x-none"/>
              <a:pPr>
                <a:defRPr/>
              </a:pPr>
              <a:t>11/18/19</a:t>
            </a:fld>
            <a:endParaRPr lang="en-US" altLang="x-none"/>
          </a:p>
        </p:txBody>
      </p:sp>
      <p:sp>
        <p:nvSpPr>
          <p:cNvPr id="4" name="Footer Placeholder 4">
            <a:extLst>
              <a:ext uri="{FF2B5EF4-FFF2-40B4-BE49-F238E27FC236}">
                <a16:creationId xmlns:a16="http://schemas.microsoft.com/office/drawing/2014/main" id="{3D916C49-9508-594D-A8FD-C0FEBB7C97D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ABDC57D-9C86-114F-9076-8B455B988646}"/>
              </a:ext>
            </a:extLst>
          </p:cNvPr>
          <p:cNvSpPr>
            <a:spLocks noGrp="1"/>
          </p:cNvSpPr>
          <p:nvPr>
            <p:ph type="sldNum" sz="quarter" idx="12"/>
          </p:nvPr>
        </p:nvSpPr>
        <p:spPr/>
        <p:txBody>
          <a:bodyPr/>
          <a:lstStyle>
            <a:lvl1pPr>
              <a:defRPr/>
            </a:lvl1pPr>
          </a:lstStyle>
          <a:p>
            <a:pPr>
              <a:defRPr/>
            </a:pPr>
            <a:fld id="{7AC0119B-C973-CE44-BBC5-115103462913}" type="slidenum">
              <a:rPr lang="en-US" altLang="x-none"/>
              <a:pPr>
                <a:defRPr/>
              </a:pPr>
              <a:t>‹#›</a:t>
            </a:fld>
            <a:endParaRPr lang="en-US" altLang="x-none"/>
          </a:p>
        </p:txBody>
      </p:sp>
    </p:spTree>
    <p:extLst>
      <p:ext uri="{BB962C8B-B14F-4D97-AF65-F5344CB8AC3E}">
        <p14:creationId xmlns:p14="http://schemas.microsoft.com/office/powerpoint/2010/main" val="3830749064"/>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E05DCDD-1812-0842-9724-64375E321533}"/>
              </a:ext>
            </a:extLst>
          </p:cNvPr>
          <p:cNvSpPr>
            <a:spLocks noGrp="1"/>
          </p:cNvSpPr>
          <p:nvPr>
            <p:ph type="dt" sz="half" idx="10"/>
          </p:nvPr>
        </p:nvSpPr>
        <p:spPr/>
        <p:txBody>
          <a:bodyPr/>
          <a:lstStyle>
            <a:lvl1pPr>
              <a:defRPr/>
            </a:lvl1pPr>
          </a:lstStyle>
          <a:p>
            <a:pPr>
              <a:defRPr/>
            </a:pPr>
            <a:fld id="{648E835E-688F-8444-B5D4-3405411C7F18}" type="datetimeFigureOut">
              <a:rPr lang="en-US" altLang="x-none"/>
              <a:pPr>
                <a:defRPr/>
              </a:pPr>
              <a:t>11/18/19</a:t>
            </a:fld>
            <a:endParaRPr lang="en-US" altLang="x-none"/>
          </a:p>
        </p:txBody>
      </p:sp>
      <p:sp>
        <p:nvSpPr>
          <p:cNvPr id="3" name="Footer Placeholder 4">
            <a:extLst>
              <a:ext uri="{FF2B5EF4-FFF2-40B4-BE49-F238E27FC236}">
                <a16:creationId xmlns:a16="http://schemas.microsoft.com/office/drawing/2014/main" id="{8CF1B716-C4E2-1F4C-BD02-A38CC41DED6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A1F9C5C-405E-8449-9A5B-1A55CC8AF073}"/>
              </a:ext>
            </a:extLst>
          </p:cNvPr>
          <p:cNvSpPr>
            <a:spLocks noGrp="1"/>
          </p:cNvSpPr>
          <p:nvPr>
            <p:ph type="sldNum" sz="quarter" idx="12"/>
          </p:nvPr>
        </p:nvSpPr>
        <p:spPr/>
        <p:txBody>
          <a:bodyPr/>
          <a:lstStyle>
            <a:lvl1pPr>
              <a:defRPr/>
            </a:lvl1pPr>
          </a:lstStyle>
          <a:p>
            <a:pPr>
              <a:defRPr/>
            </a:pPr>
            <a:fld id="{2182E3F3-E799-F548-BDAF-43674A46C8D8}" type="slidenum">
              <a:rPr lang="en-US" altLang="x-none"/>
              <a:pPr>
                <a:defRPr/>
              </a:pPr>
              <a:t>‹#›</a:t>
            </a:fld>
            <a:endParaRPr lang="en-US" altLang="x-none"/>
          </a:p>
        </p:txBody>
      </p:sp>
    </p:spTree>
    <p:extLst>
      <p:ext uri="{BB962C8B-B14F-4D97-AF65-F5344CB8AC3E}">
        <p14:creationId xmlns:p14="http://schemas.microsoft.com/office/powerpoint/2010/main" val="2066371534"/>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310D77C-E0AB-5440-907B-A84ED14A3F57}"/>
              </a:ext>
            </a:extLst>
          </p:cNvPr>
          <p:cNvSpPr>
            <a:spLocks noGrp="1"/>
          </p:cNvSpPr>
          <p:nvPr>
            <p:ph type="dt" sz="half" idx="10"/>
          </p:nvPr>
        </p:nvSpPr>
        <p:spPr/>
        <p:txBody>
          <a:bodyPr/>
          <a:lstStyle>
            <a:lvl1pPr>
              <a:defRPr/>
            </a:lvl1pPr>
          </a:lstStyle>
          <a:p>
            <a:pPr>
              <a:defRPr/>
            </a:pPr>
            <a:fld id="{2858AF0D-EF30-5343-93A9-1FD9574CC507}" type="datetimeFigureOut">
              <a:rPr lang="en-US" altLang="x-none"/>
              <a:pPr>
                <a:defRPr/>
              </a:pPr>
              <a:t>11/18/19</a:t>
            </a:fld>
            <a:endParaRPr lang="en-US" altLang="x-none"/>
          </a:p>
        </p:txBody>
      </p:sp>
      <p:sp>
        <p:nvSpPr>
          <p:cNvPr id="6" name="Footer Placeholder 4">
            <a:extLst>
              <a:ext uri="{FF2B5EF4-FFF2-40B4-BE49-F238E27FC236}">
                <a16:creationId xmlns:a16="http://schemas.microsoft.com/office/drawing/2014/main" id="{94351B77-DF8F-F64D-8F63-0EB462DFBB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45209B-A1B2-CC4E-8425-21B16BD8A169}"/>
              </a:ext>
            </a:extLst>
          </p:cNvPr>
          <p:cNvSpPr>
            <a:spLocks noGrp="1"/>
          </p:cNvSpPr>
          <p:nvPr>
            <p:ph type="sldNum" sz="quarter" idx="12"/>
          </p:nvPr>
        </p:nvSpPr>
        <p:spPr/>
        <p:txBody>
          <a:bodyPr/>
          <a:lstStyle>
            <a:lvl1pPr>
              <a:defRPr/>
            </a:lvl1pPr>
          </a:lstStyle>
          <a:p>
            <a:pPr>
              <a:defRPr/>
            </a:pPr>
            <a:fld id="{F9F814C2-E256-8146-8268-0F3EC722E620}" type="slidenum">
              <a:rPr lang="en-US" altLang="x-none"/>
              <a:pPr>
                <a:defRPr/>
              </a:pPr>
              <a:t>‹#›</a:t>
            </a:fld>
            <a:endParaRPr lang="en-US" altLang="x-none"/>
          </a:p>
        </p:txBody>
      </p:sp>
    </p:spTree>
    <p:extLst>
      <p:ext uri="{BB962C8B-B14F-4D97-AF65-F5344CB8AC3E}">
        <p14:creationId xmlns:p14="http://schemas.microsoft.com/office/powerpoint/2010/main" val="4027778414"/>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C62FE51-818C-8741-88B3-88C1B22F7031}"/>
              </a:ext>
            </a:extLst>
          </p:cNvPr>
          <p:cNvSpPr>
            <a:spLocks noGrp="1"/>
          </p:cNvSpPr>
          <p:nvPr>
            <p:ph type="dt" sz="half" idx="10"/>
          </p:nvPr>
        </p:nvSpPr>
        <p:spPr/>
        <p:txBody>
          <a:bodyPr/>
          <a:lstStyle>
            <a:lvl1pPr>
              <a:defRPr/>
            </a:lvl1pPr>
          </a:lstStyle>
          <a:p>
            <a:pPr>
              <a:defRPr/>
            </a:pPr>
            <a:fld id="{137BDE3E-CC59-AC46-8D5D-8C826BAFD374}" type="datetimeFigureOut">
              <a:rPr lang="en-US" altLang="x-none"/>
              <a:pPr>
                <a:defRPr/>
              </a:pPr>
              <a:t>11/18/19</a:t>
            </a:fld>
            <a:endParaRPr lang="en-US" altLang="x-none"/>
          </a:p>
        </p:txBody>
      </p:sp>
      <p:sp>
        <p:nvSpPr>
          <p:cNvPr id="6" name="Footer Placeholder 4">
            <a:extLst>
              <a:ext uri="{FF2B5EF4-FFF2-40B4-BE49-F238E27FC236}">
                <a16:creationId xmlns:a16="http://schemas.microsoft.com/office/drawing/2014/main" id="{D8D04452-EEBF-A743-88B2-DA9289E64E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3F735D5-3FA1-8648-8C04-402E5D8D95EC}"/>
              </a:ext>
            </a:extLst>
          </p:cNvPr>
          <p:cNvSpPr>
            <a:spLocks noGrp="1"/>
          </p:cNvSpPr>
          <p:nvPr>
            <p:ph type="sldNum" sz="quarter" idx="12"/>
          </p:nvPr>
        </p:nvSpPr>
        <p:spPr/>
        <p:txBody>
          <a:bodyPr/>
          <a:lstStyle>
            <a:lvl1pPr>
              <a:defRPr/>
            </a:lvl1pPr>
          </a:lstStyle>
          <a:p>
            <a:pPr>
              <a:defRPr/>
            </a:pPr>
            <a:fld id="{3EA9757B-7C09-AF4A-A441-21C6168C5FA2}" type="slidenum">
              <a:rPr lang="en-US" altLang="x-none"/>
              <a:pPr>
                <a:defRPr/>
              </a:pPr>
              <a:t>‹#›</a:t>
            </a:fld>
            <a:endParaRPr lang="en-US" altLang="x-none"/>
          </a:p>
        </p:txBody>
      </p:sp>
    </p:spTree>
    <p:extLst>
      <p:ext uri="{BB962C8B-B14F-4D97-AF65-F5344CB8AC3E}">
        <p14:creationId xmlns:p14="http://schemas.microsoft.com/office/powerpoint/2010/main" val="3659588162"/>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A12EDC-C27B-E149-9501-A19D0CD9DC1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D9FB54F-EDBB-B04E-BE78-418282A585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D2E3CBB-B442-CD4E-896D-03D39F0A554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Book Antiqua" charset="0"/>
                <a:ea typeface="ＭＳ Ｐゴシック" charset="-128"/>
              </a:defRPr>
            </a:lvl1pPr>
          </a:lstStyle>
          <a:p>
            <a:pPr>
              <a:defRPr/>
            </a:pPr>
            <a:fld id="{30260166-9316-E046-B120-11D1F89B2547}" type="datetimeFigureOut">
              <a:rPr lang="en-US" altLang="x-none"/>
              <a:pPr>
                <a:defRPr/>
              </a:pPr>
              <a:t>11/18/19</a:t>
            </a:fld>
            <a:endParaRPr lang="en-US" altLang="x-none"/>
          </a:p>
        </p:txBody>
      </p:sp>
      <p:sp>
        <p:nvSpPr>
          <p:cNvPr id="5" name="Footer Placeholder 4">
            <a:extLst>
              <a:ext uri="{FF2B5EF4-FFF2-40B4-BE49-F238E27FC236}">
                <a16:creationId xmlns:a16="http://schemas.microsoft.com/office/drawing/2014/main" id="{E15A00E3-6F1D-4640-9F52-F9CBD4A6669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9E89783-DEDD-884D-83A8-FAA468BE16A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Book Antiqua" charset="0"/>
                <a:ea typeface="ＭＳ Ｐゴシック" charset="-128"/>
              </a:defRPr>
            </a:lvl1pPr>
          </a:lstStyle>
          <a:p>
            <a:pPr>
              <a:defRPr/>
            </a:pPr>
            <a:fld id="{79342978-2D38-514F-A557-3FE1699A61F9}"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style.mla.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5">
            <a:extLst>
              <a:ext uri="{FF2B5EF4-FFF2-40B4-BE49-F238E27FC236}">
                <a16:creationId xmlns:a16="http://schemas.microsoft.com/office/drawing/2014/main" id="{736EEE66-168F-A44F-B87B-B4AFAEBF536E}"/>
              </a:ext>
            </a:extLst>
          </p:cNvPr>
          <p:cNvGrpSpPr>
            <a:grpSpLocks/>
          </p:cNvGrpSpPr>
          <p:nvPr/>
        </p:nvGrpSpPr>
        <p:grpSpPr bwMode="auto">
          <a:xfrm>
            <a:off x="0" y="3278188"/>
            <a:ext cx="9144000" cy="2762250"/>
            <a:chOff x="0" y="2220850"/>
            <a:chExt cx="9144000" cy="2762588"/>
          </a:xfrm>
        </p:grpSpPr>
        <p:sp>
          <p:nvSpPr>
            <p:cNvPr id="5" name="Rectangle 4">
              <a:extLst>
                <a:ext uri="{FF2B5EF4-FFF2-40B4-BE49-F238E27FC236}">
                  <a16:creationId xmlns:a16="http://schemas.microsoft.com/office/drawing/2014/main" id="{558DB16E-5E92-5D4A-8C7B-B55E8E5F318F}"/>
                </a:ext>
              </a:extLst>
            </p:cNvPr>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5365" name="Picture 3" descr="High-Rez-OWL-Logo.png">
              <a:extLst>
                <a:ext uri="{FF2B5EF4-FFF2-40B4-BE49-F238E27FC236}">
                  <a16:creationId xmlns:a16="http://schemas.microsoft.com/office/drawing/2014/main" id="{9CC94542-6EB9-194F-8EE0-98B8A89246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47C2C1A9-8038-DC47-82FC-1CE0178D1BF6}"/>
              </a:ext>
            </a:extLst>
          </p:cNvPr>
          <p:cNvSpPr txBox="1"/>
          <p:nvPr/>
        </p:nvSpPr>
        <p:spPr>
          <a:xfrm>
            <a:off x="0" y="1649413"/>
            <a:ext cx="9144000" cy="646112"/>
          </a:xfrm>
          <a:prstGeom prst="rect">
            <a:avLst/>
          </a:prstGeom>
          <a:noFill/>
        </p:spPr>
        <p:txBody>
          <a:bodyPr>
            <a:spAutoFit/>
          </a:bodyPr>
          <a:lstStyle/>
          <a:p>
            <a:pPr eaLnBrk="1" fontAlgn="auto" hangingPunct="1">
              <a:spcBef>
                <a:spcPts val="0"/>
              </a:spcBef>
              <a:spcAft>
                <a:spcPts val="0"/>
              </a:spcAft>
              <a:defRPr/>
            </a:pPr>
            <a:r>
              <a:rPr lang="en-US" sz="3600" spc="-100">
                <a:latin typeface="+mn-lt"/>
                <a:ea typeface="+mn-ea"/>
                <a:cs typeface="Book Antiqua"/>
              </a:rPr>
              <a:t>MLA 8th Edition Formatting and Style Guide</a:t>
            </a:r>
          </a:p>
        </p:txBody>
      </p:sp>
      <p:sp>
        <p:nvSpPr>
          <p:cNvPr id="15363" name="TextBox 1">
            <a:extLst>
              <a:ext uri="{FF2B5EF4-FFF2-40B4-BE49-F238E27FC236}">
                <a16:creationId xmlns:a16="http://schemas.microsoft.com/office/drawing/2014/main" id="{DC4FEBD0-E812-3C41-A000-400F9B8838F0}"/>
              </a:ext>
            </a:extLst>
          </p:cNvPr>
          <p:cNvSpPr txBox="1">
            <a:spLocks noChangeArrowheads="1"/>
          </p:cNvSpPr>
          <p:nvPr/>
        </p:nvSpPr>
        <p:spPr bwMode="auto">
          <a:xfrm>
            <a:off x="2038350" y="6291263"/>
            <a:ext cx="548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400"/>
              <a:t>Purdue OWL Staff</a:t>
            </a:r>
          </a:p>
          <a:p>
            <a:pPr eaLnBrk="1" hangingPunct="1">
              <a:spcBef>
                <a:spcPct val="0"/>
              </a:spcBef>
              <a:buFontTx/>
              <a:buNone/>
            </a:pPr>
            <a:r>
              <a:rPr lang="en-US" altLang="en-US" sz="1400"/>
              <a:t>Brought to you in cooperation with the Purdue Online Writing Lab</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5">
            <a:extLst>
              <a:ext uri="{FF2B5EF4-FFF2-40B4-BE49-F238E27FC236}">
                <a16:creationId xmlns:a16="http://schemas.microsoft.com/office/drawing/2014/main" id="{7A6D8CF0-EC0A-624D-B80C-31B8D181FDA1}"/>
              </a:ext>
            </a:extLst>
          </p:cNvPr>
          <p:cNvSpPr txBox="1">
            <a:spLocks noChangeArrowheads="1"/>
          </p:cNvSpPr>
          <p:nvPr/>
        </p:nvSpPr>
        <p:spPr bwMode="auto">
          <a:xfrm>
            <a:off x="2095500" y="2216150"/>
            <a:ext cx="4557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endParaRPr lang="en-US" altLang="en-US" sz="1800">
              <a:latin typeface="Optima" panose="02000503060000020004" pitchFamily="2" charset="0"/>
            </a:endParaRPr>
          </a:p>
        </p:txBody>
      </p:sp>
      <p:grpSp>
        <p:nvGrpSpPr>
          <p:cNvPr id="33794" name="Group 9">
            <a:extLst>
              <a:ext uri="{FF2B5EF4-FFF2-40B4-BE49-F238E27FC236}">
                <a16:creationId xmlns:a16="http://schemas.microsoft.com/office/drawing/2014/main" id="{25F770CB-7129-FA45-93F9-CC502A5899F3}"/>
              </a:ext>
            </a:extLst>
          </p:cNvPr>
          <p:cNvGrpSpPr>
            <a:grpSpLocks/>
          </p:cNvGrpSpPr>
          <p:nvPr/>
        </p:nvGrpSpPr>
        <p:grpSpPr bwMode="auto">
          <a:xfrm>
            <a:off x="1128713" y="0"/>
            <a:ext cx="6773862" cy="2022475"/>
            <a:chOff x="0" y="0"/>
            <a:chExt cx="9144000" cy="2762588"/>
          </a:xfrm>
        </p:grpSpPr>
        <p:grpSp>
          <p:nvGrpSpPr>
            <p:cNvPr id="33796" name="Group 1">
              <a:extLst>
                <a:ext uri="{FF2B5EF4-FFF2-40B4-BE49-F238E27FC236}">
                  <a16:creationId xmlns:a16="http://schemas.microsoft.com/office/drawing/2014/main" id="{2244D4B4-95A4-3C43-AD11-D137AD6FA0AC}"/>
                </a:ext>
              </a:extLst>
            </p:cNvPr>
            <p:cNvGrpSpPr>
              <a:grpSpLocks/>
            </p:cNvGrpSpPr>
            <p:nvPr/>
          </p:nvGrpSpPr>
          <p:grpSpPr bwMode="auto">
            <a:xfrm>
              <a:off x="0" y="0"/>
              <a:ext cx="9144000" cy="2762588"/>
              <a:chOff x="0" y="2220850"/>
              <a:chExt cx="9144000" cy="2762588"/>
            </a:xfrm>
          </p:grpSpPr>
          <p:sp>
            <p:nvSpPr>
              <p:cNvPr id="13" name="Rectangle 2">
                <a:extLst>
                  <a:ext uri="{FF2B5EF4-FFF2-40B4-BE49-F238E27FC236}">
                    <a16:creationId xmlns:a16="http://schemas.microsoft.com/office/drawing/2014/main" id="{234D2E80-F2DE-E24F-BDB3-725C42F20CC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3799" name="Picture 13" descr="High-Rez-OWL-Logo.png">
                <a:extLst>
                  <a:ext uri="{FF2B5EF4-FFF2-40B4-BE49-F238E27FC236}">
                    <a16:creationId xmlns:a16="http://schemas.microsoft.com/office/drawing/2014/main" id="{DB33AB13-7AA1-BC4A-A62C-D8547EB280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7" name="TextBox 11">
              <a:extLst>
                <a:ext uri="{FF2B5EF4-FFF2-40B4-BE49-F238E27FC236}">
                  <a16:creationId xmlns:a16="http://schemas.microsoft.com/office/drawing/2014/main" id="{0E610FEC-B3AC-AC43-90C7-EF0149A5241C}"/>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Sample 1</a:t>
              </a:r>
              <a:r>
                <a:rPr lang="en-US" altLang="en-US" sz="2400" baseline="30000"/>
                <a:t>st</a:t>
              </a:r>
              <a:r>
                <a:rPr lang="en-US" altLang="en-US" sz="2400"/>
                <a:t> Page</a:t>
              </a:r>
            </a:p>
          </p:txBody>
        </p:sp>
      </p:grpSp>
      <p:pic>
        <p:nvPicPr>
          <p:cNvPr id="3075" name="Picture 3">
            <a:extLst>
              <a:ext uri="{FF2B5EF4-FFF2-40B4-BE49-F238E27FC236}">
                <a16:creationId xmlns:a16="http://schemas.microsoft.com/office/drawing/2014/main" id="{38D3847D-99EA-AA47-B334-C18A37EE61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223" t="18040" r="18858" b="24097"/>
          <a:stretch>
            <a:fillRect/>
          </a:stretch>
        </p:blipFill>
        <p:spPr bwMode="auto">
          <a:xfrm>
            <a:off x="344488" y="2147888"/>
            <a:ext cx="8455025" cy="4268787"/>
          </a:xfrm>
          <a:prstGeom prst="rect">
            <a:avLst/>
          </a:prstGeom>
          <a:noFill/>
          <a:ln w="38100">
            <a:solidFill>
              <a:schemeClr val="accent1"/>
            </a:solidFill>
            <a:miter lim="800000"/>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A9F9AD6-B107-D445-A515-FBCA95FB7568}"/>
              </a:ext>
            </a:extLst>
          </p:cNvPr>
          <p:cNvSpPr/>
          <p:nvPr/>
        </p:nvSpPr>
        <p:spPr>
          <a:xfrm>
            <a:off x="7529368" y="2892832"/>
            <a:ext cx="68407" cy="411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a:extLst>
              <a:ext uri="{FF2B5EF4-FFF2-40B4-BE49-F238E27FC236}">
                <a16:creationId xmlns:a16="http://schemas.microsoft.com/office/drawing/2014/main" id="{54E3A2F4-FA2F-4043-A075-E9BCA9BA5D0B}"/>
              </a:ext>
            </a:extLst>
          </p:cNvPr>
          <p:cNvSpPr txBox="1">
            <a:spLocks noChangeArrowheads="1"/>
          </p:cNvSpPr>
          <p:nvPr/>
        </p:nvSpPr>
        <p:spPr bwMode="auto">
          <a:xfrm>
            <a:off x="442913" y="2011363"/>
            <a:ext cx="825817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914400" indent="-45720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Section Headings are generally optional:</a:t>
            </a:r>
          </a:p>
          <a:p>
            <a:pPr eaLnBrk="1" hangingPunct="1">
              <a:spcBef>
                <a:spcPct val="0"/>
              </a:spcBef>
              <a:buFontTx/>
              <a:buNone/>
            </a:pPr>
            <a:endParaRPr lang="en-US" altLang="en-US" sz="600" b="1">
              <a:latin typeface="Optima" panose="02000503060000020004" pitchFamily="2" charset="0"/>
            </a:endParaRPr>
          </a:p>
          <a:p>
            <a:pPr lvl="1" eaLnBrk="1" hangingPunct="1">
              <a:spcBef>
                <a:spcPct val="0"/>
              </a:spcBef>
              <a:buFont typeface="Arial" panose="020B0604020202020204" pitchFamily="34" charset="0"/>
              <a:buChar char="•"/>
            </a:pPr>
            <a:r>
              <a:rPr lang="en-US" altLang="en-US" sz="2400">
                <a:latin typeface="Optima" panose="02000503060000020004" pitchFamily="2" charset="0"/>
              </a:rPr>
              <a:t>Headings in an essay should usually be numbered</a:t>
            </a:r>
          </a:p>
          <a:p>
            <a:pPr lvl="1" eaLnBrk="1" hangingPunct="1">
              <a:spcBef>
                <a:spcPct val="0"/>
              </a:spcBef>
              <a:buFont typeface="Arial" panose="020B0604020202020204" pitchFamily="34" charset="0"/>
              <a:buChar char="•"/>
            </a:pPr>
            <a:r>
              <a:rPr lang="en-US" altLang="en-US" sz="2400">
                <a:latin typeface="Optima" panose="02000503060000020004" pitchFamily="2" charset="0"/>
              </a:rPr>
              <a:t>Headings should be consistent in grammar and formatting but, otherwise, are up to you</a:t>
            </a:r>
          </a:p>
        </p:txBody>
      </p:sp>
      <p:grpSp>
        <p:nvGrpSpPr>
          <p:cNvPr id="35842" name="Group 8">
            <a:extLst>
              <a:ext uri="{FF2B5EF4-FFF2-40B4-BE49-F238E27FC236}">
                <a16:creationId xmlns:a16="http://schemas.microsoft.com/office/drawing/2014/main" id="{0D9B4934-FC8D-174F-984E-F90CA7707651}"/>
              </a:ext>
            </a:extLst>
          </p:cNvPr>
          <p:cNvGrpSpPr>
            <a:grpSpLocks/>
          </p:cNvGrpSpPr>
          <p:nvPr/>
        </p:nvGrpSpPr>
        <p:grpSpPr bwMode="auto">
          <a:xfrm>
            <a:off x="1128713" y="0"/>
            <a:ext cx="6773862" cy="2022475"/>
            <a:chOff x="0" y="0"/>
            <a:chExt cx="9144000" cy="2762588"/>
          </a:xfrm>
        </p:grpSpPr>
        <p:grpSp>
          <p:nvGrpSpPr>
            <p:cNvPr id="35850" name="Group 1">
              <a:extLst>
                <a:ext uri="{FF2B5EF4-FFF2-40B4-BE49-F238E27FC236}">
                  <a16:creationId xmlns:a16="http://schemas.microsoft.com/office/drawing/2014/main" id="{413BA931-BB0B-4B4E-9B20-F03A5C71E72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CDA6D6C-D3E2-8245-9C1E-55D4B6D52F3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5853" name="Picture 12" descr="High-Rez-OWL-Logo.png">
                <a:extLst>
                  <a:ext uri="{FF2B5EF4-FFF2-40B4-BE49-F238E27FC236}">
                    <a16:creationId xmlns:a16="http://schemas.microsoft.com/office/drawing/2014/main" id="{FFD4D0EA-CFA9-B84F-B197-4506306E88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51" name="TextBox 10">
              <a:extLst>
                <a:ext uri="{FF2B5EF4-FFF2-40B4-BE49-F238E27FC236}">
                  <a16:creationId xmlns:a16="http://schemas.microsoft.com/office/drawing/2014/main" id="{99378B32-410D-F446-8E9C-31C9BA5C6233}"/>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Section Headings</a:t>
              </a:r>
            </a:p>
          </p:txBody>
        </p:sp>
      </p:grpSp>
      <p:sp>
        <p:nvSpPr>
          <p:cNvPr id="35843" name="TextBox 13">
            <a:extLst>
              <a:ext uri="{FF2B5EF4-FFF2-40B4-BE49-F238E27FC236}">
                <a16:creationId xmlns:a16="http://schemas.microsoft.com/office/drawing/2014/main" id="{226762C9-1D2E-194E-B160-32FA585A40D4}"/>
              </a:ext>
            </a:extLst>
          </p:cNvPr>
          <p:cNvSpPr txBox="1">
            <a:spLocks noChangeArrowheads="1"/>
          </p:cNvSpPr>
          <p:nvPr/>
        </p:nvSpPr>
        <p:spPr bwMode="auto">
          <a:xfrm>
            <a:off x="6384925" y="4843463"/>
            <a:ext cx="531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a:solidFill>
                  <a:srgbClr val="0070C0"/>
                </a:solidFill>
                <a:latin typeface="Optima" panose="02000503060000020004" pitchFamily="2" charset="0"/>
              </a:rPr>
              <a:t>OR</a:t>
            </a:r>
          </a:p>
        </p:txBody>
      </p:sp>
      <p:grpSp>
        <p:nvGrpSpPr>
          <p:cNvPr id="35844" name="Group 16">
            <a:extLst>
              <a:ext uri="{FF2B5EF4-FFF2-40B4-BE49-F238E27FC236}">
                <a16:creationId xmlns:a16="http://schemas.microsoft.com/office/drawing/2014/main" id="{9AE4377C-2E1B-5540-9E95-D99C41874521}"/>
              </a:ext>
            </a:extLst>
          </p:cNvPr>
          <p:cNvGrpSpPr>
            <a:grpSpLocks/>
          </p:cNvGrpSpPr>
          <p:nvPr/>
        </p:nvGrpSpPr>
        <p:grpSpPr bwMode="auto">
          <a:xfrm>
            <a:off x="149225" y="3905250"/>
            <a:ext cx="6130925" cy="1331913"/>
            <a:chOff x="116374" y="3855691"/>
            <a:chExt cx="6130269" cy="1331448"/>
          </a:xfrm>
        </p:grpSpPr>
        <p:pic>
          <p:nvPicPr>
            <p:cNvPr id="1026" name="Picture 2">
              <a:extLst>
                <a:ext uri="{FF2B5EF4-FFF2-40B4-BE49-F238E27FC236}">
                  <a16:creationId xmlns:a16="http://schemas.microsoft.com/office/drawing/2014/main" id="{00CFD8EF-3254-C24A-839A-92A65228D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706" t="52345" r="26656" b="28905"/>
            <a:stretch>
              <a:fillRect/>
            </a:stretch>
          </p:blipFill>
          <p:spPr bwMode="auto">
            <a:xfrm>
              <a:off x="116374" y="3855691"/>
              <a:ext cx="6130269" cy="1331448"/>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id="{F5AE6EDE-8596-1E41-9C9F-65DA4D43B7C6}"/>
                </a:ext>
              </a:extLst>
            </p:cNvPr>
            <p:cNvSpPr>
              <a:spLocks noChangeArrowheads="1"/>
            </p:cNvSpPr>
            <p:nvPr/>
          </p:nvSpPr>
          <p:spPr bwMode="auto">
            <a:xfrm>
              <a:off x="116374" y="4139755"/>
              <a:ext cx="2011148" cy="364998"/>
            </a:xfrm>
            <a:prstGeom prst="ellips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grpSp>
      <p:grpSp>
        <p:nvGrpSpPr>
          <p:cNvPr id="35845" name="Group 17">
            <a:extLst>
              <a:ext uri="{FF2B5EF4-FFF2-40B4-BE49-F238E27FC236}">
                <a16:creationId xmlns:a16="http://schemas.microsoft.com/office/drawing/2014/main" id="{5AFA59E3-09E4-014A-9BEE-5271656D73D2}"/>
              </a:ext>
            </a:extLst>
          </p:cNvPr>
          <p:cNvGrpSpPr>
            <a:grpSpLocks/>
          </p:cNvGrpSpPr>
          <p:nvPr/>
        </p:nvGrpSpPr>
        <p:grpSpPr bwMode="auto">
          <a:xfrm>
            <a:off x="2625725" y="5278438"/>
            <a:ext cx="6392863" cy="1497012"/>
            <a:chOff x="2625087" y="5278724"/>
            <a:chExt cx="6393608" cy="1496151"/>
          </a:xfrm>
        </p:grpSpPr>
        <p:pic>
          <p:nvPicPr>
            <p:cNvPr id="1027" name="Picture 3">
              <a:extLst>
                <a:ext uri="{FF2B5EF4-FFF2-40B4-BE49-F238E27FC236}">
                  <a16:creationId xmlns:a16="http://schemas.microsoft.com/office/drawing/2014/main" id="{E7884266-1F8D-3A4C-BB36-AAFB43D03B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872" t="50940" r="26361" b="28537"/>
            <a:stretch>
              <a:fillRect/>
            </a:stretch>
          </p:blipFill>
          <p:spPr bwMode="auto">
            <a:xfrm>
              <a:off x="2707647" y="5278724"/>
              <a:ext cx="6311048" cy="1496151"/>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BE501902-3B59-6E4A-B8F3-27ABD33B1036}"/>
                </a:ext>
              </a:extLst>
            </p:cNvPr>
            <p:cNvSpPr>
              <a:spLocks noChangeArrowheads="1"/>
            </p:cNvSpPr>
            <p:nvPr/>
          </p:nvSpPr>
          <p:spPr bwMode="auto">
            <a:xfrm>
              <a:off x="2625087" y="5688063"/>
              <a:ext cx="2011597" cy="366501"/>
            </a:xfrm>
            <a:prstGeom prst="ellips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5">
            <a:extLst>
              <a:ext uri="{FF2B5EF4-FFF2-40B4-BE49-F238E27FC236}">
                <a16:creationId xmlns:a16="http://schemas.microsoft.com/office/drawing/2014/main" id="{2EB83847-F028-914D-88CB-9310A54F76F8}"/>
              </a:ext>
            </a:extLst>
          </p:cNvPr>
          <p:cNvSpPr txBox="1">
            <a:spLocks noChangeArrowheads="1"/>
          </p:cNvSpPr>
          <p:nvPr/>
        </p:nvSpPr>
        <p:spPr bwMode="auto">
          <a:xfrm>
            <a:off x="536575" y="2384425"/>
            <a:ext cx="40513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b="1">
                <a:latin typeface="Optima" panose="02000503060000020004" pitchFamily="2" charset="0"/>
              </a:rPr>
              <a:t>Numbered (all flush left with no underlining, bold, or italics):</a:t>
            </a:r>
          </a:p>
          <a:p>
            <a:pPr eaLnBrk="1" hangingPunct="1">
              <a:spcBef>
                <a:spcPct val="0"/>
              </a:spcBef>
              <a:buFontTx/>
              <a:buNone/>
            </a:pPr>
            <a:r>
              <a:rPr lang="en-US" altLang="en-US" sz="2000" b="1">
                <a:latin typeface="Optima" panose="02000503060000020004" pitchFamily="2" charset="0"/>
              </a:rPr>
              <a:t>	</a:t>
            </a:r>
            <a:r>
              <a:rPr lang="en-US" altLang="en-US" sz="2000">
                <a:latin typeface="Optima" panose="02000503060000020004" pitchFamily="2" charset="0"/>
              </a:rPr>
              <a:t>Example:</a:t>
            </a:r>
          </a:p>
          <a:p>
            <a:pPr eaLnBrk="1" hangingPunct="1">
              <a:spcBef>
                <a:spcPct val="0"/>
              </a:spcBef>
              <a:buFontTx/>
              <a:buNone/>
            </a:pPr>
            <a:endParaRPr lang="en-US" altLang="en-US" sz="600" b="1">
              <a:latin typeface="Optima" panose="02000503060000020004" pitchFamily="2" charset="0"/>
            </a:endParaRPr>
          </a:p>
          <a:p>
            <a:pPr eaLnBrk="1" hangingPunct="1">
              <a:lnSpc>
                <a:spcPct val="150000"/>
              </a:lnSpc>
              <a:spcBef>
                <a:spcPct val="0"/>
              </a:spcBef>
              <a:buFontTx/>
              <a:buNone/>
            </a:pPr>
            <a:r>
              <a:rPr lang="en-US" altLang="en-US" sz="2000">
                <a:solidFill>
                  <a:srgbClr val="0070C0"/>
                </a:solidFill>
                <a:latin typeface="Optima" panose="02000503060000020004" pitchFamily="2" charset="0"/>
              </a:rPr>
              <a:t>1. Soil Conservation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1.1 Erosion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1.2 Terracing</a:t>
            </a:r>
          </a:p>
          <a:p>
            <a:pPr eaLnBrk="1" hangingPunct="1">
              <a:lnSpc>
                <a:spcPct val="150000"/>
              </a:lnSpc>
              <a:spcBef>
                <a:spcPct val="0"/>
              </a:spcBef>
              <a:buFontTx/>
              <a:buNone/>
            </a:pPr>
            <a:r>
              <a:rPr lang="en-US" altLang="en-US" sz="2000">
                <a:solidFill>
                  <a:srgbClr val="0070C0"/>
                </a:solidFill>
                <a:latin typeface="Optima" panose="02000503060000020004" pitchFamily="2" charset="0"/>
              </a:rPr>
              <a:t>2. Water Conservation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3. Energy Conservation</a:t>
            </a:r>
          </a:p>
        </p:txBody>
      </p:sp>
      <p:sp>
        <p:nvSpPr>
          <p:cNvPr id="37890" name="TextBox 4">
            <a:extLst>
              <a:ext uri="{FF2B5EF4-FFF2-40B4-BE49-F238E27FC236}">
                <a16:creationId xmlns:a16="http://schemas.microsoft.com/office/drawing/2014/main" id="{5173DB95-E76F-AF41-B5E3-1BE7F068C3A5}"/>
              </a:ext>
            </a:extLst>
          </p:cNvPr>
          <p:cNvSpPr txBox="1">
            <a:spLocks noChangeArrowheads="1"/>
          </p:cNvSpPr>
          <p:nvPr/>
        </p:nvSpPr>
        <p:spPr bwMode="auto">
          <a:xfrm>
            <a:off x="5051425" y="2384425"/>
            <a:ext cx="35718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b="1">
                <a:latin typeface="Optima" panose="02000503060000020004" pitchFamily="2" charset="0"/>
              </a:rPr>
              <a:t>Unnumbered (by level):</a:t>
            </a:r>
          </a:p>
          <a:p>
            <a:pPr eaLnBrk="1" hangingPunct="1">
              <a:spcBef>
                <a:spcPct val="0"/>
              </a:spcBef>
              <a:buFontTx/>
              <a:buNone/>
            </a:pPr>
            <a:r>
              <a:rPr lang="en-US" altLang="en-US" sz="2000">
                <a:latin typeface="Optima" panose="02000503060000020004" pitchFamily="2" charset="0"/>
              </a:rPr>
              <a:t>	</a:t>
            </a:r>
          </a:p>
          <a:p>
            <a:pPr eaLnBrk="1" hangingPunct="1">
              <a:spcBef>
                <a:spcPct val="0"/>
              </a:spcBef>
              <a:buFontTx/>
              <a:buNone/>
            </a:pPr>
            <a:r>
              <a:rPr lang="en-US" altLang="en-US" sz="2000">
                <a:latin typeface="Optima" panose="02000503060000020004" pitchFamily="2" charset="0"/>
              </a:rPr>
              <a:t>	Example:</a:t>
            </a:r>
          </a:p>
          <a:p>
            <a:pPr eaLnBrk="1" hangingPunct="1">
              <a:spcBef>
                <a:spcPct val="0"/>
              </a:spcBef>
              <a:buFontTx/>
              <a:buNone/>
            </a:pPr>
            <a:endParaRPr lang="en-US" altLang="en-US" sz="600">
              <a:solidFill>
                <a:schemeClr val="accent2"/>
              </a:solidFill>
              <a:latin typeface="Optima" panose="02000503060000020004" pitchFamily="2" charset="0"/>
            </a:endParaRPr>
          </a:p>
          <a:p>
            <a:pPr eaLnBrk="1" hangingPunct="1">
              <a:lnSpc>
                <a:spcPct val="150000"/>
              </a:lnSpc>
              <a:spcBef>
                <a:spcPct val="0"/>
              </a:spcBef>
              <a:buFontTx/>
              <a:buNone/>
            </a:pPr>
            <a:r>
              <a:rPr lang="en-US" altLang="en-US" sz="2000" b="1">
                <a:solidFill>
                  <a:srgbClr val="0070C0"/>
                </a:solidFill>
                <a:latin typeface="Optima" panose="02000503060000020004" pitchFamily="2" charset="0"/>
              </a:rPr>
              <a:t>Level 1: bold, flush left</a:t>
            </a:r>
          </a:p>
          <a:p>
            <a:pPr eaLnBrk="1" hangingPunct="1">
              <a:lnSpc>
                <a:spcPct val="150000"/>
              </a:lnSpc>
              <a:spcBef>
                <a:spcPct val="0"/>
              </a:spcBef>
              <a:buFontTx/>
              <a:buNone/>
            </a:pPr>
            <a:r>
              <a:rPr lang="en-US" altLang="en-US" sz="2000" i="1">
                <a:solidFill>
                  <a:srgbClr val="0070C0"/>
                </a:solidFill>
                <a:latin typeface="Optima" panose="02000503060000020004" pitchFamily="2" charset="0"/>
              </a:rPr>
              <a:t>Level 2: italics, flush left</a:t>
            </a:r>
            <a:endParaRPr lang="en-US" altLang="en-US" sz="2000">
              <a:solidFill>
                <a:srgbClr val="0070C0"/>
              </a:solidFill>
              <a:latin typeface="Optima" panose="02000503060000020004" pitchFamily="2" charset="0"/>
              <a:ea typeface="ヒラギノ角ゴ Pro W3" panose="020B0300000000000000" pitchFamily="34" charset="-128"/>
            </a:endParaRPr>
          </a:p>
          <a:p>
            <a:pPr algn="ctr" eaLnBrk="1" hangingPunct="1">
              <a:lnSpc>
                <a:spcPct val="150000"/>
              </a:lnSpc>
              <a:spcBef>
                <a:spcPct val="0"/>
              </a:spcBef>
              <a:buFontTx/>
              <a:buNone/>
            </a:pPr>
            <a:r>
              <a:rPr lang="en-US" altLang="en-US" sz="2000" b="1">
                <a:solidFill>
                  <a:srgbClr val="0070C0"/>
                </a:solidFill>
                <a:latin typeface="Optima" panose="02000503060000020004" pitchFamily="2" charset="0"/>
                <a:ea typeface="ヒラギノ角ゴ Pro W3" panose="020B0300000000000000" pitchFamily="34" charset="-128"/>
              </a:rPr>
              <a:t>Level 3: centered, bold</a:t>
            </a:r>
            <a:endParaRPr lang="en-US" altLang="en-US" sz="2000" b="1" i="1">
              <a:solidFill>
                <a:srgbClr val="0070C0"/>
              </a:solidFill>
              <a:latin typeface="Optima" panose="02000503060000020004" pitchFamily="2" charset="0"/>
              <a:ea typeface="ヒラギノ角ゴ Pro W3" panose="020B0300000000000000" pitchFamily="34" charset="-128"/>
            </a:endParaRPr>
          </a:p>
          <a:p>
            <a:pPr algn="ctr" eaLnBrk="1" hangingPunct="1">
              <a:lnSpc>
                <a:spcPct val="150000"/>
              </a:lnSpc>
              <a:spcBef>
                <a:spcPct val="0"/>
              </a:spcBef>
              <a:buFontTx/>
              <a:buNone/>
            </a:pPr>
            <a:r>
              <a:rPr lang="en-US" altLang="en-US" sz="2000" i="1">
                <a:solidFill>
                  <a:srgbClr val="0070C0"/>
                </a:solidFill>
                <a:latin typeface="Optima" panose="02000503060000020004" pitchFamily="2" charset="0"/>
                <a:ea typeface="ヒラギノ角ゴ Pro W3" panose="020B0300000000000000" pitchFamily="34" charset="-128"/>
              </a:rPr>
              <a:t>Level 4: centered, italics</a:t>
            </a:r>
          </a:p>
          <a:p>
            <a:pPr eaLnBrk="1" hangingPunct="1">
              <a:lnSpc>
                <a:spcPct val="150000"/>
              </a:lnSpc>
              <a:spcBef>
                <a:spcPct val="0"/>
              </a:spcBef>
              <a:buFontTx/>
              <a:buNone/>
            </a:pPr>
            <a:r>
              <a:rPr lang="en-US" altLang="en-US" sz="2000" u="sng">
                <a:solidFill>
                  <a:srgbClr val="0070C0"/>
                </a:solidFill>
                <a:latin typeface="Optima" panose="02000503060000020004" pitchFamily="2" charset="0"/>
                <a:ea typeface="ヒラギノ角ゴ Pro W3" panose="020B0300000000000000" pitchFamily="34" charset="-128"/>
              </a:rPr>
              <a:t>Level 5: underlined, flush left</a:t>
            </a:r>
          </a:p>
        </p:txBody>
      </p:sp>
      <p:grpSp>
        <p:nvGrpSpPr>
          <p:cNvPr id="37891" name="Group 8">
            <a:extLst>
              <a:ext uri="{FF2B5EF4-FFF2-40B4-BE49-F238E27FC236}">
                <a16:creationId xmlns:a16="http://schemas.microsoft.com/office/drawing/2014/main" id="{B25DBF4D-9523-C44B-840C-F49C00B22C4F}"/>
              </a:ext>
            </a:extLst>
          </p:cNvPr>
          <p:cNvGrpSpPr>
            <a:grpSpLocks/>
          </p:cNvGrpSpPr>
          <p:nvPr/>
        </p:nvGrpSpPr>
        <p:grpSpPr bwMode="auto">
          <a:xfrm>
            <a:off x="1128713" y="0"/>
            <a:ext cx="6773862" cy="2022475"/>
            <a:chOff x="0" y="0"/>
            <a:chExt cx="9144000" cy="2762588"/>
          </a:xfrm>
        </p:grpSpPr>
        <p:grpSp>
          <p:nvGrpSpPr>
            <p:cNvPr id="37893" name="Group 1">
              <a:extLst>
                <a:ext uri="{FF2B5EF4-FFF2-40B4-BE49-F238E27FC236}">
                  <a16:creationId xmlns:a16="http://schemas.microsoft.com/office/drawing/2014/main" id="{CEEBA164-C974-A940-8949-1863727B256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1F7418FF-7A3F-D04F-B643-2B42B77B1B0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7896" name="Picture 12" descr="High-Rez-OWL-Logo.png">
                <a:extLst>
                  <a:ext uri="{FF2B5EF4-FFF2-40B4-BE49-F238E27FC236}">
                    <a16:creationId xmlns:a16="http://schemas.microsoft.com/office/drawing/2014/main" id="{B0BBC162-C9D4-DE4E-A841-CFBEB08370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4" name="TextBox 10">
              <a:extLst>
                <a:ext uri="{FF2B5EF4-FFF2-40B4-BE49-F238E27FC236}">
                  <a16:creationId xmlns:a16="http://schemas.microsoft.com/office/drawing/2014/main" id="{4D4BABC9-4672-E641-B0CE-F9397C80AE89}"/>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Sample Section Headings</a:t>
              </a:r>
            </a:p>
          </p:txBody>
        </p:sp>
      </p:grpSp>
      <p:cxnSp>
        <p:nvCxnSpPr>
          <p:cNvPr id="16" name="Straight Connector 15">
            <a:extLst>
              <a:ext uri="{FF2B5EF4-FFF2-40B4-BE49-F238E27FC236}">
                <a16:creationId xmlns:a16="http://schemas.microsoft.com/office/drawing/2014/main" id="{93D31F3C-4B67-0046-890A-F3C73D4F3B97}"/>
              </a:ext>
            </a:extLst>
          </p:cNvPr>
          <p:cNvCxnSpPr>
            <a:cxnSpLocks noChangeShapeType="1"/>
          </p:cNvCxnSpPr>
          <p:nvPr/>
        </p:nvCxnSpPr>
        <p:spPr bwMode="auto">
          <a:xfrm>
            <a:off x="4683125" y="2068513"/>
            <a:ext cx="0" cy="4348162"/>
          </a:xfrm>
          <a:prstGeom prst="lin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5">
            <a:extLst>
              <a:ext uri="{FF2B5EF4-FFF2-40B4-BE49-F238E27FC236}">
                <a16:creationId xmlns:a16="http://schemas.microsoft.com/office/drawing/2014/main" id="{057E90F7-057D-1142-BCEA-6F294456EBE5}"/>
              </a:ext>
            </a:extLst>
          </p:cNvPr>
          <p:cNvSpPr txBox="1">
            <a:spLocks noChangeArrowheads="1"/>
          </p:cNvSpPr>
          <p:nvPr/>
        </p:nvSpPr>
        <p:spPr bwMode="auto">
          <a:xfrm>
            <a:off x="555625" y="2130425"/>
            <a:ext cx="803275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Clr>
                <a:schemeClr val="tx1"/>
              </a:buClr>
              <a:buFontTx/>
              <a:buNone/>
            </a:pPr>
            <a:r>
              <a:rPr lang="en-US" altLang="en-US" sz="2400">
                <a:latin typeface="Optima" panose="02000503060000020004" pitchFamily="2" charset="0"/>
              </a:rPr>
              <a:t>An </a:t>
            </a:r>
            <a:r>
              <a:rPr lang="en-US" altLang="en-US" sz="2400" b="1">
                <a:solidFill>
                  <a:srgbClr val="000090"/>
                </a:solidFill>
                <a:latin typeface="Optima" panose="02000503060000020004" pitchFamily="2" charset="0"/>
              </a:rPr>
              <a:t>in-text citation </a:t>
            </a:r>
            <a:r>
              <a:rPr lang="en-US" altLang="en-US" sz="2400">
                <a:latin typeface="Optima" panose="02000503060000020004" pitchFamily="2" charset="0"/>
              </a:rPr>
              <a:t>is a brief reference in your text that indicates the source you consulted. </a:t>
            </a:r>
          </a:p>
          <a:p>
            <a:pPr eaLnBrk="1" hangingPunct="1">
              <a:lnSpc>
                <a:spcPct val="150000"/>
              </a:lnSpc>
              <a:spcBef>
                <a:spcPct val="0"/>
              </a:spcBef>
              <a:buClr>
                <a:schemeClr val="tx1"/>
              </a:buClr>
            </a:pPr>
            <a:r>
              <a:rPr lang="en-US" altLang="en-US" sz="2200">
                <a:latin typeface="Optima" panose="02000503060000020004" pitchFamily="2" charset="0"/>
              </a:rPr>
              <a:t>It should direct readers to the entry in your works-cited list for that source.</a:t>
            </a:r>
          </a:p>
          <a:p>
            <a:pPr eaLnBrk="1" hangingPunct="1">
              <a:lnSpc>
                <a:spcPct val="150000"/>
              </a:lnSpc>
              <a:spcBef>
                <a:spcPct val="0"/>
              </a:spcBef>
              <a:buClr>
                <a:schemeClr val="tx1"/>
              </a:buClr>
            </a:pPr>
            <a:r>
              <a:rPr lang="en-US" altLang="en-US" sz="2200">
                <a:latin typeface="Optima" panose="02000503060000020004" pitchFamily="2" charset="0"/>
              </a:rPr>
              <a:t>It should be unobtrusive: provide the citation information without interrupting your own text.</a:t>
            </a:r>
          </a:p>
          <a:p>
            <a:pPr eaLnBrk="1" hangingPunct="1">
              <a:lnSpc>
                <a:spcPct val="150000"/>
              </a:lnSpc>
              <a:spcBef>
                <a:spcPct val="0"/>
              </a:spcBef>
              <a:buClr>
                <a:schemeClr val="tx1"/>
              </a:buClr>
            </a:pPr>
            <a:r>
              <a:rPr lang="en-US" altLang="en-US" sz="2200">
                <a:latin typeface="Optima" panose="02000503060000020004" pitchFamily="2" charset="0"/>
              </a:rPr>
              <a:t>In general, the in-text citation will be the author’s last name (or abbreviated title) with a page number, enclosed in parentheses.</a:t>
            </a:r>
          </a:p>
        </p:txBody>
      </p:sp>
      <p:grpSp>
        <p:nvGrpSpPr>
          <p:cNvPr id="39938" name="Group 8">
            <a:extLst>
              <a:ext uri="{FF2B5EF4-FFF2-40B4-BE49-F238E27FC236}">
                <a16:creationId xmlns:a16="http://schemas.microsoft.com/office/drawing/2014/main" id="{422412C3-7505-CB4F-97EC-330F262A90EC}"/>
              </a:ext>
            </a:extLst>
          </p:cNvPr>
          <p:cNvGrpSpPr>
            <a:grpSpLocks/>
          </p:cNvGrpSpPr>
          <p:nvPr/>
        </p:nvGrpSpPr>
        <p:grpSpPr bwMode="auto">
          <a:xfrm>
            <a:off x="1128713" y="0"/>
            <a:ext cx="6773862" cy="2022475"/>
            <a:chOff x="0" y="0"/>
            <a:chExt cx="9144000" cy="2762588"/>
          </a:xfrm>
        </p:grpSpPr>
        <p:grpSp>
          <p:nvGrpSpPr>
            <p:cNvPr id="39939" name="Group 1">
              <a:extLst>
                <a:ext uri="{FF2B5EF4-FFF2-40B4-BE49-F238E27FC236}">
                  <a16:creationId xmlns:a16="http://schemas.microsoft.com/office/drawing/2014/main" id="{4F8A4376-F529-CD45-83B5-C7753726E1AC}"/>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4544166-CE34-8843-85BD-22A22E7193E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9942" name="Picture 12" descr="High-Rez-OWL-Logo.png">
                <a:extLst>
                  <a:ext uri="{FF2B5EF4-FFF2-40B4-BE49-F238E27FC236}">
                    <a16:creationId xmlns:a16="http://schemas.microsoft.com/office/drawing/2014/main" id="{CA4AAA2B-5B19-8A49-8560-74091F16DC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40" name="TextBox 10">
              <a:extLst>
                <a:ext uri="{FF2B5EF4-FFF2-40B4-BE49-F238E27FC236}">
                  <a16:creationId xmlns:a16="http://schemas.microsoft.com/office/drawing/2014/main" id="{308B6941-9BD1-CF44-AB9B-9115C73635FE}"/>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In-Text Citations: the Basics</a:t>
              </a: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8">
            <a:extLst>
              <a:ext uri="{FF2B5EF4-FFF2-40B4-BE49-F238E27FC236}">
                <a16:creationId xmlns:a16="http://schemas.microsoft.com/office/drawing/2014/main" id="{0D50DAF7-BE29-6E42-B48C-5722815B2D89}"/>
              </a:ext>
            </a:extLst>
          </p:cNvPr>
          <p:cNvGrpSpPr>
            <a:grpSpLocks/>
          </p:cNvGrpSpPr>
          <p:nvPr/>
        </p:nvGrpSpPr>
        <p:grpSpPr bwMode="auto">
          <a:xfrm>
            <a:off x="1128713" y="0"/>
            <a:ext cx="6773862" cy="2022475"/>
            <a:chOff x="0" y="0"/>
            <a:chExt cx="9144000" cy="2762588"/>
          </a:xfrm>
        </p:grpSpPr>
        <p:grpSp>
          <p:nvGrpSpPr>
            <p:cNvPr id="41988" name="Group 1">
              <a:extLst>
                <a:ext uri="{FF2B5EF4-FFF2-40B4-BE49-F238E27FC236}">
                  <a16:creationId xmlns:a16="http://schemas.microsoft.com/office/drawing/2014/main" id="{D11DE154-2E07-1D4C-B2B7-140F112067DD}"/>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C44D41E-BF30-9942-A867-90C4E4FCE58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1991" name="Picture 12" descr="High-Rez-OWL-Logo.png">
                <a:extLst>
                  <a:ext uri="{FF2B5EF4-FFF2-40B4-BE49-F238E27FC236}">
                    <a16:creationId xmlns:a16="http://schemas.microsoft.com/office/drawing/2014/main" id="{13CFAD53-EDC5-C64D-A2A0-FD1E08EE26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89" name="TextBox 10">
              <a:extLst>
                <a:ext uri="{FF2B5EF4-FFF2-40B4-BE49-F238E27FC236}">
                  <a16:creationId xmlns:a16="http://schemas.microsoft.com/office/drawing/2014/main" id="{64824476-7A43-9F4C-AB92-F9808B7DEE5B}"/>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Author-Page Style</a:t>
              </a:r>
            </a:p>
          </p:txBody>
        </p:sp>
      </p:grpSp>
      <p:sp>
        <p:nvSpPr>
          <p:cNvPr id="41986" name="TextBox 13">
            <a:extLst>
              <a:ext uri="{FF2B5EF4-FFF2-40B4-BE49-F238E27FC236}">
                <a16:creationId xmlns:a16="http://schemas.microsoft.com/office/drawing/2014/main" id="{A143EC34-3E3E-CA43-9EF4-257EBAE9A4A5}"/>
              </a:ext>
            </a:extLst>
          </p:cNvPr>
          <p:cNvSpPr txBox="1">
            <a:spLocks noChangeArrowheads="1"/>
          </p:cNvSpPr>
          <p:nvPr/>
        </p:nvSpPr>
        <p:spPr bwMode="auto">
          <a:xfrm>
            <a:off x="541338" y="5618163"/>
            <a:ext cx="6323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a:latin typeface="Optima" panose="02000503060000020004" pitchFamily="2" charset="0"/>
              </a:rPr>
              <a:t>Wordsworth, William. </a:t>
            </a:r>
            <a:r>
              <a:rPr lang="en-US" altLang="en-US" sz="2000" i="1">
                <a:latin typeface="Optima" panose="02000503060000020004" pitchFamily="2" charset="0"/>
              </a:rPr>
              <a:t>Lyrical Ballads</a:t>
            </a:r>
            <a:r>
              <a:rPr lang="en-US" altLang="en-US" sz="2000">
                <a:latin typeface="Optima" panose="02000503060000020004" pitchFamily="2" charset="0"/>
              </a:rPr>
              <a:t>. Oxford UP, 1967. </a:t>
            </a:r>
            <a:endParaRPr lang="en-US" altLang="en-US" sz="2000"/>
          </a:p>
        </p:txBody>
      </p:sp>
      <p:pic>
        <p:nvPicPr>
          <p:cNvPr id="41987" name="Picture 2">
            <a:extLst>
              <a:ext uri="{FF2B5EF4-FFF2-40B4-BE49-F238E27FC236}">
                <a16:creationId xmlns:a16="http://schemas.microsoft.com/office/drawing/2014/main" id="{2A99314F-9442-8B4A-909E-DC95C7CBB6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338" y="2222500"/>
            <a:ext cx="83947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8">
            <a:extLst>
              <a:ext uri="{FF2B5EF4-FFF2-40B4-BE49-F238E27FC236}">
                <a16:creationId xmlns:a16="http://schemas.microsoft.com/office/drawing/2014/main" id="{6BFA6541-248F-BC41-9664-485490B55D78}"/>
              </a:ext>
            </a:extLst>
          </p:cNvPr>
          <p:cNvGrpSpPr>
            <a:grpSpLocks/>
          </p:cNvGrpSpPr>
          <p:nvPr/>
        </p:nvGrpSpPr>
        <p:grpSpPr bwMode="auto">
          <a:xfrm>
            <a:off x="1128713" y="0"/>
            <a:ext cx="6773862" cy="2022475"/>
            <a:chOff x="0" y="0"/>
            <a:chExt cx="9144000" cy="2762588"/>
          </a:xfrm>
        </p:grpSpPr>
        <p:grpSp>
          <p:nvGrpSpPr>
            <p:cNvPr id="44036" name="Group 1">
              <a:extLst>
                <a:ext uri="{FF2B5EF4-FFF2-40B4-BE49-F238E27FC236}">
                  <a16:creationId xmlns:a16="http://schemas.microsoft.com/office/drawing/2014/main" id="{009D663A-9F88-144C-AC9A-1AE4D45C410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B326200E-05FC-F74F-A8B1-74ECBCA3BAC6}"/>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4039" name="Picture 12" descr="High-Rez-OWL-Logo.png">
                <a:extLst>
                  <a:ext uri="{FF2B5EF4-FFF2-40B4-BE49-F238E27FC236}">
                    <a16:creationId xmlns:a16="http://schemas.microsoft.com/office/drawing/2014/main" id="{5CE79019-3B64-2742-A0C2-6A62835C5D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7" name="TextBox 10">
              <a:extLst>
                <a:ext uri="{FF2B5EF4-FFF2-40B4-BE49-F238E27FC236}">
                  <a16:creationId xmlns:a16="http://schemas.microsoft.com/office/drawing/2014/main" id="{24A4C0D3-2552-D541-84FC-4803241443C3}"/>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Print Source with Author</a:t>
              </a:r>
            </a:p>
          </p:txBody>
        </p:sp>
      </p:grpSp>
      <p:sp>
        <p:nvSpPr>
          <p:cNvPr id="44034" name="TextBox 7">
            <a:extLst>
              <a:ext uri="{FF2B5EF4-FFF2-40B4-BE49-F238E27FC236}">
                <a16:creationId xmlns:a16="http://schemas.microsoft.com/office/drawing/2014/main" id="{EC4F3AF9-8F21-B746-8D80-55D01A25E707}"/>
              </a:ext>
            </a:extLst>
          </p:cNvPr>
          <p:cNvSpPr txBox="1">
            <a:spLocks noChangeArrowheads="1"/>
          </p:cNvSpPr>
          <p:nvPr/>
        </p:nvSpPr>
        <p:spPr bwMode="auto">
          <a:xfrm>
            <a:off x="522288" y="2022475"/>
            <a:ext cx="83248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800" b="1">
                <a:latin typeface="Optima" panose="02000503060000020004" pitchFamily="2" charset="0"/>
              </a:rPr>
              <a:t>For the following print source</a:t>
            </a:r>
          </a:p>
          <a:p>
            <a:pPr eaLnBrk="1" hangingPunct="1">
              <a:spcBef>
                <a:spcPct val="0"/>
              </a:spcBef>
              <a:buFontTx/>
              <a:buNone/>
            </a:pPr>
            <a:endParaRPr lang="en-US" altLang="en-US" sz="1200" b="1">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Burke, Kenneth. </a:t>
            </a:r>
            <a:r>
              <a:rPr lang="en-US" altLang="en-US" sz="2000" i="1">
                <a:solidFill>
                  <a:srgbClr val="0070C0"/>
                </a:solidFill>
                <a:latin typeface="Optima" panose="02000503060000020004" pitchFamily="2" charset="0"/>
              </a:rPr>
              <a:t>Language as Symbolic Action: Essays on Life, Literature,   </a:t>
            </a:r>
          </a:p>
          <a:p>
            <a:pPr eaLnBrk="1" hangingPunct="1">
              <a:spcBef>
                <a:spcPct val="0"/>
              </a:spcBef>
              <a:buFontTx/>
              <a:buNone/>
            </a:pPr>
            <a:r>
              <a:rPr lang="en-US" altLang="en-US" sz="2000" i="1">
                <a:solidFill>
                  <a:srgbClr val="0070C0"/>
                </a:solidFill>
                <a:latin typeface="Optima" panose="02000503060000020004" pitchFamily="2" charset="0"/>
              </a:rPr>
              <a:t>     and Method</a:t>
            </a:r>
            <a:r>
              <a:rPr lang="en-US" altLang="en-US" sz="2000">
                <a:solidFill>
                  <a:srgbClr val="0070C0"/>
                </a:solidFill>
                <a:latin typeface="Optima" panose="02000503060000020004" pitchFamily="2" charset="0"/>
              </a:rPr>
              <a:t>. U of California P, 1966.</a:t>
            </a:r>
          </a:p>
          <a:p>
            <a:pPr eaLnBrk="1" hangingPunct="1">
              <a:spcBef>
                <a:spcPct val="0"/>
              </a:spcBef>
              <a:buFontTx/>
              <a:buNone/>
            </a:pPr>
            <a:endParaRPr lang="en-US" altLang="en-US" sz="1200" b="1">
              <a:latin typeface="Optima" panose="02000503060000020004" pitchFamily="2" charset="0"/>
            </a:endParaRPr>
          </a:p>
          <a:p>
            <a:pPr eaLnBrk="1" hangingPunct="1">
              <a:spcBef>
                <a:spcPct val="0"/>
              </a:spcBef>
              <a:buFontTx/>
              <a:buNone/>
            </a:pPr>
            <a:r>
              <a:rPr lang="en-US" altLang="en-US" sz="2400">
                <a:latin typeface="Optima" panose="02000503060000020004" pitchFamily="2" charset="0"/>
              </a:rPr>
              <a:t>If the essay provides a signal word or phrase—usually the author’s last name—the citation does not need to also include that information.</a:t>
            </a:r>
          </a:p>
          <a:p>
            <a:pPr eaLnBrk="1" hangingPunct="1">
              <a:spcBef>
                <a:spcPct val="0"/>
              </a:spcBef>
              <a:buFontTx/>
              <a:buNone/>
            </a:pPr>
            <a:endParaRPr lang="en-US" altLang="en-US" sz="1200">
              <a:latin typeface="Optima" panose="02000503060000020004" pitchFamily="2" charset="0"/>
            </a:endParaRPr>
          </a:p>
        </p:txBody>
      </p:sp>
      <p:pic>
        <p:nvPicPr>
          <p:cNvPr id="44035" name="Picture 1">
            <a:extLst>
              <a:ext uri="{FF2B5EF4-FFF2-40B4-BE49-F238E27FC236}">
                <a16:creationId xmlns:a16="http://schemas.microsoft.com/office/drawing/2014/main" id="{689A1930-83C7-8A4B-ADA5-3A3CEA7D23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050" y="4787900"/>
            <a:ext cx="7950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5">
            <a:extLst>
              <a:ext uri="{FF2B5EF4-FFF2-40B4-BE49-F238E27FC236}">
                <a16:creationId xmlns:a16="http://schemas.microsoft.com/office/drawing/2014/main" id="{B404A92C-22E0-374C-BD1E-C65E171F8625}"/>
              </a:ext>
            </a:extLst>
          </p:cNvPr>
          <p:cNvSpPr txBox="1">
            <a:spLocks noChangeArrowheads="1"/>
          </p:cNvSpPr>
          <p:nvPr/>
        </p:nvSpPr>
        <p:spPr bwMode="auto">
          <a:xfrm>
            <a:off x="647700" y="2311400"/>
            <a:ext cx="7848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How to cite a work with no known author</a:t>
            </a:r>
            <a:r>
              <a:rPr lang="en-US" altLang="en-US" sz="2400">
                <a:latin typeface="Optima" panose="02000503060000020004" pitchFamily="2" charset="0"/>
              </a:rPr>
              <a:t>:</a:t>
            </a:r>
          </a:p>
          <a:p>
            <a:pPr eaLnBrk="1" hangingPunct="1">
              <a:lnSpc>
                <a:spcPct val="150000"/>
              </a:lnSpc>
              <a:spcBef>
                <a:spcPct val="0"/>
              </a:spcBef>
              <a:buFontTx/>
              <a:buNone/>
            </a:pPr>
            <a:r>
              <a:rPr lang="en-US" altLang="en-US" sz="2400">
                <a:solidFill>
                  <a:srgbClr val="0070C0"/>
                </a:solidFill>
                <a:latin typeface="Optima" panose="02000503060000020004" pitchFamily="2" charset="0"/>
              </a:rPr>
              <a:t>We see so many global warming hotspots in North America likely because this region has </a:t>
            </a:r>
            <a:r>
              <a:rPr lang="en-US" altLang="ja-JP" sz="2400">
                <a:solidFill>
                  <a:srgbClr val="0070C0"/>
                </a:solidFill>
                <a:latin typeface="Optima" panose="02000503060000020004" pitchFamily="2" charset="0"/>
                <a:ea typeface="ヒラギノ角ゴ Pro W3" panose="020B0300000000000000" pitchFamily="34" charset="-128"/>
              </a:rPr>
              <a:t>“more readily accessible climatic data and more comprehensive programs to monitor and study environmental change…” (“Impact of Global Warming” 6).</a:t>
            </a:r>
            <a:endParaRPr lang="en-US" altLang="en-US" sz="2400">
              <a:solidFill>
                <a:srgbClr val="0070C0"/>
              </a:solidFill>
              <a:latin typeface="Optima" panose="02000503060000020004" pitchFamily="2" charset="0"/>
              <a:ea typeface="ヒラギノ角ゴ Pro W3" panose="020B0300000000000000" pitchFamily="34" charset="-128"/>
            </a:endParaRPr>
          </a:p>
        </p:txBody>
      </p:sp>
      <p:grpSp>
        <p:nvGrpSpPr>
          <p:cNvPr id="46082" name="Group 8">
            <a:extLst>
              <a:ext uri="{FF2B5EF4-FFF2-40B4-BE49-F238E27FC236}">
                <a16:creationId xmlns:a16="http://schemas.microsoft.com/office/drawing/2014/main" id="{A076A6B6-B22F-AA49-BD68-C101BB3E550C}"/>
              </a:ext>
            </a:extLst>
          </p:cNvPr>
          <p:cNvGrpSpPr>
            <a:grpSpLocks/>
          </p:cNvGrpSpPr>
          <p:nvPr/>
        </p:nvGrpSpPr>
        <p:grpSpPr bwMode="auto">
          <a:xfrm>
            <a:off x="1128713" y="0"/>
            <a:ext cx="6773862" cy="2022475"/>
            <a:chOff x="0" y="0"/>
            <a:chExt cx="9144000" cy="2762588"/>
          </a:xfrm>
        </p:grpSpPr>
        <p:grpSp>
          <p:nvGrpSpPr>
            <p:cNvPr id="46083" name="Group 1">
              <a:extLst>
                <a:ext uri="{FF2B5EF4-FFF2-40B4-BE49-F238E27FC236}">
                  <a16:creationId xmlns:a16="http://schemas.microsoft.com/office/drawing/2014/main" id="{677F363B-D929-8549-9EC3-882620179AD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B9B6019D-8E9B-0247-9043-4CAFF9D68BD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6086" name="Picture 12" descr="High-Rez-OWL-Logo.png">
                <a:extLst>
                  <a:ext uri="{FF2B5EF4-FFF2-40B4-BE49-F238E27FC236}">
                    <a16:creationId xmlns:a16="http://schemas.microsoft.com/office/drawing/2014/main" id="{2CC5962E-9CE8-0646-8A64-219CC0901E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4" name="TextBox 10">
              <a:extLst>
                <a:ext uri="{FF2B5EF4-FFF2-40B4-BE49-F238E27FC236}">
                  <a16:creationId xmlns:a16="http://schemas.microsoft.com/office/drawing/2014/main" id="{7B5BADC9-362B-724D-8B95-31AE577C33A1}"/>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With Unknown Author</a:t>
              </a:r>
            </a:p>
          </p:txBody>
        </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5">
            <a:extLst>
              <a:ext uri="{FF2B5EF4-FFF2-40B4-BE49-F238E27FC236}">
                <a16:creationId xmlns:a16="http://schemas.microsoft.com/office/drawing/2014/main" id="{0DA435F0-22FA-254E-8BFB-0DAB5EB6AA42}"/>
              </a:ext>
            </a:extLst>
          </p:cNvPr>
          <p:cNvSpPr txBox="1">
            <a:spLocks noChangeArrowheads="1"/>
          </p:cNvSpPr>
          <p:nvPr/>
        </p:nvSpPr>
        <p:spPr bwMode="auto">
          <a:xfrm>
            <a:off x="598488" y="2547938"/>
            <a:ext cx="79470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Corresponding Entry in the List of Works Cited:</a:t>
            </a:r>
          </a:p>
          <a:p>
            <a:pPr eaLnBrk="1" hangingPunct="1">
              <a:lnSpc>
                <a:spcPct val="200000"/>
              </a:lnSpc>
              <a:spcBef>
                <a:spcPct val="0"/>
              </a:spcBef>
              <a:buFontTx/>
              <a:buNone/>
            </a:pPr>
            <a:r>
              <a:rPr lang="en-US" altLang="ja-JP" sz="2400">
                <a:solidFill>
                  <a:srgbClr val="0070C0"/>
                </a:solidFill>
                <a:latin typeface="Optima" panose="02000503060000020004" pitchFamily="2" charset="0"/>
                <a:ea typeface="ヒラギノ角ゴ Pro W3" panose="020B0300000000000000" pitchFamily="34" charset="-128"/>
              </a:rPr>
              <a:t>“The Impact of Global Warming in North America.” </a:t>
            </a:r>
            <a:r>
              <a:rPr lang="en-US" altLang="en-US" sz="2400" i="1">
                <a:solidFill>
                  <a:srgbClr val="0070C0"/>
                </a:solidFill>
                <a:latin typeface="Optima" panose="02000503060000020004" pitchFamily="2" charset="0"/>
                <a:ea typeface="ヒラギノ角ゴ Pro W3" panose="020B0300000000000000" pitchFamily="34" charset="-128"/>
              </a:rPr>
              <a:t>Global 	Warming: Early Signs</a:t>
            </a:r>
            <a:r>
              <a:rPr lang="en-US" altLang="en-US" sz="2400">
                <a:solidFill>
                  <a:srgbClr val="0070C0"/>
                </a:solidFill>
                <a:latin typeface="Optima" panose="02000503060000020004" pitchFamily="2" charset="0"/>
                <a:ea typeface="ヒラギノ角ゴ Pro W3" panose="020B0300000000000000" pitchFamily="34" charset="-128"/>
              </a:rPr>
              <a:t>. 1999. Accessed 23 Mar. 2009.</a:t>
            </a:r>
          </a:p>
        </p:txBody>
      </p:sp>
      <p:grpSp>
        <p:nvGrpSpPr>
          <p:cNvPr id="48130" name="Group 8">
            <a:extLst>
              <a:ext uri="{FF2B5EF4-FFF2-40B4-BE49-F238E27FC236}">
                <a16:creationId xmlns:a16="http://schemas.microsoft.com/office/drawing/2014/main" id="{E3044246-8213-2B40-A6A3-1E96F2C35B01}"/>
              </a:ext>
            </a:extLst>
          </p:cNvPr>
          <p:cNvGrpSpPr>
            <a:grpSpLocks/>
          </p:cNvGrpSpPr>
          <p:nvPr/>
        </p:nvGrpSpPr>
        <p:grpSpPr bwMode="auto">
          <a:xfrm>
            <a:off x="1128713" y="0"/>
            <a:ext cx="6773862" cy="2022475"/>
            <a:chOff x="0" y="0"/>
            <a:chExt cx="9144000" cy="2762588"/>
          </a:xfrm>
        </p:grpSpPr>
        <p:grpSp>
          <p:nvGrpSpPr>
            <p:cNvPr id="48131" name="Group 1">
              <a:extLst>
                <a:ext uri="{FF2B5EF4-FFF2-40B4-BE49-F238E27FC236}">
                  <a16:creationId xmlns:a16="http://schemas.microsoft.com/office/drawing/2014/main" id="{2186613C-06DD-AF44-98CE-92D7737DEF2B}"/>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914FD3B-FD9C-A14F-99ED-70932EBB8FE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8134" name="Picture 12" descr="High-Rez-OWL-Logo.png">
                <a:extLst>
                  <a:ext uri="{FF2B5EF4-FFF2-40B4-BE49-F238E27FC236}">
                    <a16:creationId xmlns:a16="http://schemas.microsoft.com/office/drawing/2014/main" id="{42D55FFB-C4F4-1E4C-9BA6-18E285E4F5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2" name="TextBox 10">
              <a:extLst>
                <a:ext uri="{FF2B5EF4-FFF2-40B4-BE49-F238E27FC236}">
                  <a16:creationId xmlns:a16="http://schemas.microsoft.com/office/drawing/2014/main" id="{F4D726E9-B715-4843-85BD-AE4B1C403124}"/>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With Unknown Author</a:t>
              </a: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5">
            <a:extLst>
              <a:ext uri="{FF2B5EF4-FFF2-40B4-BE49-F238E27FC236}">
                <a16:creationId xmlns:a16="http://schemas.microsoft.com/office/drawing/2014/main" id="{DB2F4A7E-D2FD-1149-B183-4DE186F3D93C}"/>
              </a:ext>
            </a:extLst>
          </p:cNvPr>
          <p:cNvSpPr txBox="1">
            <a:spLocks noChangeArrowheads="1"/>
          </p:cNvSpPr>
          <p:nvPr/>
        </p:nvSpPr>
        <p:spPr bwMode="auto">
          <a:xfrm>
            <a:off x="481013" y="1995488"/>
            <a:ext cx="8181975"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60000"/>
              </a:lnSpc>
              <a:spcBef>
                <a:spcPct val="0"/>
              </a:spcBef>
              <a:buFontTx/>
              <a:buNone/>
            </a:pPr>
            <a:r>
              <a:rPr lang="en-US" altLang="en-US" sz="2400" b="1">
                <a:latin typeface="Optima" panose="02000503060000020004" pitchFamily="2" charset="0"/>
              </a:rPr>
              <a:t>Works with Multiple Editions</a:t>
            </a:r>
          </a:p>
          <a:p>
            <a:pPr eaLnBrk="1" hangingPunct="1">
              <a:lnSpc>
                <a:spcPct val="160000"/>
              </a:lnSpc>
              <a:spcBef>
                <a:spcPct val="0"/>
              </a:spcBef>
              <a:buFontTx/>
              <a:buNone/>
            </a:pPr>
            <a:r>
              <a:rPr lang="en-US" altLang="en-US" sz="2000" i="1">
                <a:latin typeface="Optima" panose="02000503060000020004" pitchFamily="2" charset="0"/>
              </a:rPr>
              <a:t>In-text example:</a:t>
            </a:r>
          </a:p>
          <a:p>
            <a:pPr eaLnBrk="1" hangingPunct="1">
              <a:lnSpc>
                <a:spcPct val="160000"/>
              </a:lnSpc>
              <a:spcBef>
                <a:spcPct val="0"/>
              </a:spcBef>
              <a:buFontTx/>
              <a:buNone/>
            </a:pPr>
            <a:r>
              <a:rPr lang="en-US" altLang="en-US" sz="2000">
                <a:solidFill>
                  <a:srgbClr val="0070C0"/>
                </a:solidFill>
                <a:latin typeface="Optima" panose="02000503060000020004" pitchFamily="2" charset="0"/>
              </a:rPr>
              <a:t>Marx and Engels described human history as marked by class struggles (79; ch. 1).</a:t>
            </a:r>
          </a:p>
          <a:p>
            <a:pPr eaLnBrk="1" hangingPunct="1">
              <a:lnSpc>
                <a:spcPct val="160000"/>
              </a:lnSpc>
              <a:spcBef>
                <a:spcPct val="0"/>
              </a:spcBef>
              <a:buFontTx/>
              <a:buNone/>
            </a:pPr>
            <a:r>
              <a:rPr lang="en-US" altLang="en-US" sz="2400" b="1">
                <a:latin typeface="Optima" panose="02000503060000020004" pitchFamily="2" charset="0"/>
              </a:rPr>
              <a:t>Authors with Same Last Names</a:t>
            </a:r>
          </a:p>
          <a:p>
            <a:pPr eaLnBrk="1" hangingPunct="1">
              <a:lnSpc>
                <a:spcPct val="160000"/>
              </a:lnSpc>
              <a:spcBef>
                <a:spcPct val="0"/>
              </a:spcBef>
              <a:buFontTx/>
              <a:buNone/>
            </a:pPr>
            <a:r>
              <a:rPr lang="en-US" altLang="en-US" sz="2000" i="1">
                <a:latin typeface="Optima" panose="02000503060000020004" pitchFamily="2" charset="0"/>
              </a:rPr>
              <a:t>In-text example:</a:t>
            </a:r>
          </a:p>
          <a:p>
            <a:pPr eaLnBrk="1" hangingPunct="1">
              <a:lnSpc>
                <a:spcPct val="160000"/>
              </a:lnSpc>
              <a:spcBef>
                <a:spcPct val="0"/>
              </a:spcBef>
              <a:buFontTx/>
              <a:buNone/>
            </a:pPr>
            <a:r>
              <a:rPr lang="en-US" altLang="en-US" sz="2000">
                <a:solidFill>
                  <a:srgbClr val="0070C0"/>
                </a:solidFill>
                <a:latin typeface="Optima" panose="02000503060000020004" pitchFamily="2" charset="0"/>
              </a:rPr>
              <a:t>Although some medical ethicists claim that cloning will lead to designer</a:t>
            </a:r>
          </a:p>
          <a:p>
            <a:pPr eaLnBrk="1" hangingPunct="1">
              <a:lnSpc>
                <a:spcPct val="160000"/>
              </a:lnSpc>
              <a:spcBef>
                <a:spcPct val="0"/>
              </a:spcBef>
              <a:buFontTx/>
              <a:buNone/>
            </a:pPr>
            <a:r>
              <a:rPr lang="en-US" altLang="en-US" sz="2000">
                <a:solidFill>
                  <a:srgbClr val="0070C0"/>
                </a:solidFill>
                <a:latin typeface="Optima" panose="02000503060000020004" pitchFamily="2" charset="0"/>
              </a:rPr>
              <a:t>children (R. Miller 12), others note that the advantages for medical research outweigh this consideration (A. Miller 46).</a:t>
            </a:r>
          </a:p>
        </p:txBody>
      </p:sp>
      <p:grpSp>
        <p:nvGrpSpPr>
          <p:cNvPr id="50178" name="Group 8">
            <a:extLst>
              <a:ext uri="{FF2B5EF4-FFF2-40B4-BE49-F238E27FC236}">
                <a16:creationId xmlns:a16="http://schemas.microsoft.com/office/drawing/2014/main" id="{C6E6D1A8-8DBA-D54B-A00C-E41E6B303B71}"/>
              </a:ext>
            </a:extLst>
          </p:cNvPr>
          <p:cNvGrpSpPr>
            <a:grpSpLocks/>
          </p:cNvGrpSpPr>
          <p:nvPr/>
        </p:nvGrpSpPr>
        <p:grpSpPr bwMode="auto">
          <a:xfrm>
            <a:off x="1128713" y="0"/>
            <a:ext cx="7000875" cy="2022475"/>
            <a:chOff x="0" y="0"/>
            <a:chExt cx="9451740" cy="2762588"/>
          </a:xfrm>
        </p:grpSpPr>
        <p:grpSp>
          <p:nvGrpSpPr>
            <p:cNvPr id="50179" name="Group 1">
              <a:extLst>
                <a:ext uri="{FF2B5EF4-FFF2-40B4-BE49-F238E27FC236}">
                  <a16:creationId xmlns:a16="http://schemas.microsoft.com/office/drawing/2014/main" id="{A23D2187-7FDF-304F-ACFD-C72CEBDFE79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7AE73788-EB18-8745-9483-4655F2DDB565}"/>
                  </a:ext>
                </a:extLst>
              </p:cNvPr>
              <p:cNvSpPr>
                <a:spLocks noChangeArrowheads="1"/>
              </p:cNvSpPr>
              <p:nvPr/>
            </p:nvSpPr>
            <p:spPr bwMode="auto">
              <a:xfrm>
                <a:off x="0" y="3194479"/>
                <a:ext cx="9143112"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0182" name="Picture 12" descr="High-Rez-OWL-Logo.png">
                <a:extLst>
                  <a:ext uri="{FF2B5EF4-FFF2-40B4-BE49-F238E27FC236}">
                    <a16:creationId xmlns:a16="http://schemas.microsoft.com/office/drawing/2014/main" id="{0761651A-3B34-F343-BA1A-9C4113F597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80" name="TextBox 10">
              <a:extLst>
                <a:ext uri="{FF2B5EF4-FFF2-40B4-BE49-F238E27FC236}">
                  <a16:creationId xmlns:a16="http://schemas.microsoft.com/office/drawing/2014/main" id="{F5ED3499-DAD5-4C45-8893-2EFA39595589}"/>
                </a:ext>
              </a:extLst>
            </p:cNvPr>
            <p:cNvSpPr txBox="1">
              <a:spLocks noChangeArrowheads="1"/>
            </p:cNvSpPr>
            <p:nvPr/>
          </p:nvSpPr>
          <p:spPr bwMode="auto">
            <a:xfrm>
              <a:off x="4381501" y="1247754"/>
              <a:ext cx="5070239"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1</a:t>
              </a:r>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5">
            <a:extLst>
              <a:ext uri="{FF2B5EF4-FFF2-40B4-BE49-F238E27FC236}">
                <a16:creationId xmlns:a16="http://schemas.microsoft.com/office/drawing/2014/main" id="{7D787437-4FD0-2443-8013-F9A801D78E4A}"/>
              </a:ext>
            </a:extLst>
          </p:cNvPr>
          <p:cNvSpPr txBox="1">
            <a:spLocks noChangeArrowheads="1"/>
          </p:cNvSpPr>
          <p:nvPr/>
        </p:nvSpPr>
        <p:spPr bwMode="auto">
          <a:xfrm>
            <a:off x="590550" y="1995488"/>
            <a:ext cx="79629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60000"/>
              </a:lnSpc>
              <a:spcBef>
                <a:spcPct val="0"/>
              </a:spcBef>
              <a:buFontTx/>
              <a:buNone/>
            </a:pPr>
            <a:r>
              <a:rPr lang="en-US" altLang="en-US" sz="2400" b="1">
                <a:latin typeface="Optima" panose="02000503060000020004" pitchFamily="2" charset="0"/>
              </a:rPr>
              <a:t>Work by Multiple Authors</a:t>
            </a:r>
          </a:p>
          <a:p>
            <a:pPr eaLnBrk="1" hangingPunct="1">
              <a:lnSpc>
                <a:spcPct val="160000"/>
              </a:lnSpc>
              <a:spcBef>
                <a:spcPct val="0"/>
              </a:spcBef>
              <a:buFontTx/>
              <a:buNone/>
            </a:pPr>
            <a:r>
              <a:rPr lang="en-US" altLang="en-US" sz="2000" i="1">
                <a:latin typeface="Optima" panose="02000503060000020004" pitchFamily="2" charset="0"/>
              </a:rPr>
              <a:t>In-text Examples:</a:t>
            </a:r>
          </a:p>
          <a:p>
            <a:pPr eaLnBrk="1" hangingPunct="1">
              <a:spcBef>
                <a:spcPct val="0"/>
              </a:spcBef>
              <a:buFontTx/>
              <a:buNone/>
            </a:pPr>
            <a:r>
              <a:rPr lang="en-US" altLang="en-US" sz="2000">
                <a:solidFill>
                  <a:srgbClr val="0070C0"/>
                </a:solidFill>
                <a:latin typeface="Optima" panose="02000503060000020004" pitchFamily="2" charset="0"/>
              </a:rPr>
              <a:t>Smith et al. argues that tougher gun control is not needed in the United States (76).</a:t>
            </a:r>
          </a:p>
          <a:p>
            <a:pPr eaLnBrk="1" hangingPunct="1">
              <a:spcBef>
                <a:spcPct val="0"/>
              </a:spcBef>
              <a:buFontTx/>
              <a:buNone/>
            </a:pPr>
            <a:endParaRPr lang="en-US" altLang="en-US" sz="2000">
              <a:solidFill>
                <a:srgbClr val="0070C0"/>
              </a:solidFill>
              <a:latin typeface="Optima" panose="02000503060000020004" pitchFamily="2" charset="0"/>
            </a:endParaRPr>
          </a:p>
          <a:p>
            <a:pPr eaLnBrk="1" hangingPunct="1">
              <a:spcBef>
                <a:spcPct val="0"/>
              </a:spcBef>
              <a:spcAft>
                <a:spcPts val="4000"/>
              </a:spcAft>
              <a:buFontTx/>
              <a:buNone/>
            </a:pPr>
            <a:r>
              <a:rPr lang="en-US" altLang="en-US" sz="2000">
                <a:solidFill>
                  <a:srgbClr val="0070C0"/>
                </a:solidFill>
                <a:latin typeface="Optima" panose="02000503060000020004" pitchFamily="2" charset="0"/>
              </a:rPr>
              <a:t>The authors state: “Tighter gun control in the United States erodes Second Amendment rights” (Smith et al. 76).</a:t>
            </a:r>
          </a:p>
          <a:p>
            <a:pPr eaLnBrk="1" hangingPunct="1">
              <a:spcBef>
                <a:spcPct val="0"/>
              </a:spcBef>
              <a:spcAft>
                <a:spcPts val="4000"/>
              </a:spcAft>
              <a:buFontTx/>
              <a:buNone/>
            </a:pPr>
            <a:r>
              <a:rPr lang="en-US" altLang="en-US" sz="2000">
                <a:solidFill>
                  <a:srgbClr val="0070C0"/>
                </a:solidFill>
                <a:latin typeface="Optima" panose="02000503060000020004" pitchFamily="2" charset="0"/>
              </a:rPr>
              <a:t>A 2016 study suggests that stricter gun control in the United States will significantly prevent accidental shootings (Strong and Ellis 23).  </a:t>
            </a:r>
          </a:p>
          <a:p>
            <a:pPr eaLnBrk="1" hangingPunct="1">
              <a:spcBef>
                <a:spcPct val="0"/>
              </a:spcBef>
              <a:spcAft>
                <a:spcPts val="4000"/>
              </a:spcAft>
              <a:buFontTx/>
              <a:buNone/>
            </a:pPr>
            <a:endParaRPr lang="en-US" altLang="en-US" sz="2000">
              <a:solidFill>
                <a:srgbClr val="0070C0"/>
              </a:solidFill>
              <a:latin typeface="Optima" panose="02000503060000020004" pitchFamily="2" charset="0"/>
            </a:endParaRPr>
          </a:p>
        </p:txBody>
      </p:sp>
      <p:grpSp>
        <p:nvGrpSpPr>
          <p:cNvPr id="52226" name="Group 8">
            <a:extLst>
              <a:ext uri="{FF2B5EF4-FFF2-40B4-BE49-F238E27FC236}">
                <a16:creationId xmlns:a16="http://schemas.microsoft.com/office/drawing/2014/main" id="{7749473D-E58F-2546-80AE-6E4683F6CEED}"/>
              </a:ext>
            </a:extLst>
          </p:cNvPr>
          <p:cNvGrpSpPr>
            <a:grpSpLocks/>
          </p:cNvGrpSpPr>
          <p:nvPr/>
        </p:nvGrpSpPr>
        <p:grpSpPr bwMode="auto">
          <a:xfrm>
            <a:off x="1128713" y="0"/>
            <a:ext cx="7154862" cy="2022475"/>
            <a:chOff x="0" y="0"/>
            <a:chExt cx="9659027" cy="2762588"/>
          </a:xfrm>
        </p:grpSpPr>
        <p:grpSp>
          <p:nvGrpSpPr>
            <p:cNvPr id="52227" name="Group 1">
              <a:extLst>
                <a:ext uri="{FF2B5EF4-FFF2-40B4-BE49-F238E27FC236}">
                  <a16:creationId xmlns:a16="http://schemas.microsoft.com/office/drawing/2014/main" id="{66D90F90-5C5E-444B-8E98-50DD5BC420C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164B9755-DB78-194A-AAD4-2E959B2806A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2230" name="Picture 12" descr="High-Rez-OWL-Logo.png">
                <a:extLst>
                  <a:ext uri="{FF2B5EF4-FFF2-40B4-BE49-F238E27FC236}">
                    <a16:creationId xmlns:a16="http://schemas.microsoft.com/office/drawing/2014/main" id="{E0A13E32-0C70-7544-A5AB-5CC58E5C16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28" name="TextBox 10">
              <a:extLst>
                <a:ext uri="{FF2B5EF4-FFF2-40B4-BE49-F238E27FC236}">
                  <a16:creationId xmlns:a16="http://schemas.microsoft.com/office/drawing/2014/main" id="{2343C7FB-9EEB-4649-B16A-75163A38FA3A}"/>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2</a:t>
              </a: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a:extLst>
              <a:ext uri="{FF2B5EF4-FFF2-40B4-BE49-F238E27FC236}">
                <a16:creationId xmlns:a16="http://schemas.microsoft.com/office/drawing/2014/main" id="{2ADC340F-F31C-D94B-B955-E5BD8F4413F8}"/>
              </a:ext>
            </a:extLst>
          </p:cNvPr>
          <p:cNvSpPr txBox="1">
            <a:spLocks noChangeArrowheads="1"/>
          </p:cNvSpPr>
          <p:nvPr/>
        </p:nvSpPr>
        <p:spPr bwMode="auto">
          <a:xfrm>
            <a:off x="466725" y="2413000"/>
            <a:ext cx="48783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solidFill>
                  <a:srgbClr val="000000"/>
                </a:solidFill>
                <a:latin typeface="Optima" panose="02000503060000020004" pitchFamily="2" charset="0"/>
              </a:rPr>
              <a:t>MLA</a:t>
            </a:r>
            <a:r>
              <a:rPr lang="en-US" altLang="en-US" sz="2400">
                <a:latin typeface="Optima" panose="02000503060000020004" pitchFamily="2" charset="0"/>
              </a:rPr>
              <a:t> (Modern Language Association) Style formatting is often used in various humanities disciplines.</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FontTx/>
              <a:buNone/>
            </a:pPr>
            <a:r>
              <a:rPr lang="en-US" altLang="en-US" sz="2400">
                <a:latin typeface="Optima" panose="02000503060000020004" pitchFamily="2" charset="0"/>
              </a:rPr>
              <a:t>In addition to the handbook, MLA also offers </a:t>
            </a:r>
            <a:r>
              <a:rPr lang="en-US" altLang="en-US" sz="2400" b="1">
                <a:solidFill>
                  <a:srgbClr val="000000"/>
                </a:solidFill>
                <a:latin typeface="Optima" panose="02000503060000020004" pitchFamily="2" charset="0"/>
              </a:rPr>
              <a:t>The MLA Style Center</a:t>
            </a:r>
            <a:r>
              <a:rPr lang="en-US" altLang="en-US" sz="2400">
                <a:latin typeface="Optima" panose="02000503060000020004" pitchFamily="2" charset="0"/>
              </a:rPr>
              <a:t>, a website that provides additional instruction and resources for writing and formatting academic papers. </a:t>
            </a:r>
            <a:r>
              <a:rPr lang="en-US" altLang="en-US" sz="2400">
                <a:latin typeface="Optima" panose="02000503060000020004" pitchFamily="2" charset="0"/>
                <a:hlinkClick r:id="rId3"/>
              </a:rPr>
              <a:t>https://style.mla.org/</a:t>
            </a:r>
            <a:endParaRPr lang="en-US" altLang="en-US" sz="2400">
              <a:latin typeface="Optima" panose="02000503060000020004" pitchFamily="2" charset="0"/>
            </a:endParaRPr>
          </a:p>
          <a:p>
            <a:pPr eaLnBrk="1" hangingPunct="1">
              <a:spcBef>
                <a:spcPct val="0"/>
              </a:spcBef>
              <a:buFontTx/>
              <a:buNone/>
            </a:pPr>
            <a:endParaRPr lang="en-US" altLang="en-US" sz="2400">
              <a:latin typeface="Optima" panose="02000503060000020004" pitchFamily="2" charset="0"/>
            </a:endParaRPr>
          </a:p>
        </p:txBody>
      </p:sp>
      <p:grpSp>
        <p:nvGrpSpPr>
          <p:cNvPr id="17410" name="Group 10">
            <a:extLst>
              <a:ext uri="{FF2B5EF4-FFF2-40B4-BE49-F238E27FC236}">
                <a16:creationId xmlns:a16="http://schemas.microsoft.com/office/drawing/2014/main" id="{ADCC374D-163F-E849-9CED-5DC8E40EE09D}"/>
              </a:ext>
            </a:extLst>
          </p:cNvPr>
          <p:cNvGrpSpPr>
            <a:grpSpLocks/>
          </p:cNvGrpSpPr>
          <p:nvPr/>
        </p:nvGrpSpPr>
        <p:grpSpPr bwMode="auto">
          <a:xfrm>
            <a:off x="1128713" y="0"/>
            <a:ext cx="6773862" cy="2022475"/>
            <a:chOff x="0" y="0"/>
            <a:chExt cx="9144000" cy="2762588"/>
          </a:xfrm>
        </p:grpSpPr>
        <p:grpSp>
          <p:nvGrpSpPr>
            <p:cNvPr id="17412" name="Group 1">
              <a:extLst>
                <a:ext uri="{FF2B5EF4-FFF2-40B4-BE49-F238E27FC236}">
                  <a16:creationId xmlns:a16="http://schemas.microsoft.com/office/drawing/2014/main" id="{D05C7CB1-5660-B641-AA6B-BF2BA182AB3D}"/>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6492FDAD-A00C-DD44-B3DB-C45EA033E10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7415" name="Picture 14" descr="High-Rez-OWL-Logo.png">
                <a:extLst>
                  <a:ext uri="{FF2B5EF4-FFF2-40B4-BE49-F238E27FC236}">
                    <a16:creationId xmlns:a16="http://schemas.microsoft.com/office/drawing/2014/main" id="{714EAEBC-D852-134E-B7BF-25FD7EF610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3" name="TextBox 12">
              <a:extLst>
                <a:ext uri="{FF2B5EF4-FFF2-40B4-BE49-F238E27FC236}">
                  <a16:creationId xmlns:a16="http://schemas.microsoft.com/office/drawing/2014/main" id="{89673DAB-E987-7246-8C77-B068521B2B15}"/>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is MLA?</a:t>
              </a:r>
            </a:p>
          </p:txBody>
        </p:sp>
      </p:grpSp>
      <p:pic>
        <p:nvPicPr>
          <p:cNvPr id="17411" name="Picture 2">
            <a:extLst>
              <a:ext uri="{FF2B5EF4-FFF2-40B4-BE49-F238E27FC236}">
                <a16:creationId xmlns:a16="http://schemas.microsoft.com/office/drawing/2014/main" id="{9E9038C4-C1A4-E848-8995-20CAE0650F6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94350" y="2413000"/>
            <a:ext cx="276066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5">
            <a:extLst>
              <a:ext uri="{FF2B5EF4-FFF2-40B4-BE49-F238E27FC236}">
                <a16:creationId xmlns:a16="http://schemas.microsoft.com/office/drawing/2014/main" id="{C159EC22-9B10-C44E-812B-CFD8F223A115}"/>
              </a:ext>
            </a:extLst>
          </p:cNvPr>
          <p:cNvSpPr txBox="1">
            <a:spLocks noChangeArrowheads="1"/>
          </p:cNvSpPr>
          <p:nvPr/>
        </p:nvSpPr>
        <p:spPr bwMode="auto">
          <a:xfrm>
            <a:off x="481013" y="2147888"/>
            <a:ext cx="8181975"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Multiple Works by the Same Author</a:t>
            </a:r>
          </a:p>
          <a:p>
            <a:pPr eaLnBrk="1" hangingPunct="1">
              <a:lnSpc>
                <a:spcPct val="150000"/>
              </a:lnSpc>
              <a:spcBef>
                <a:spcPct val="0"/>
              </a:spcBef>
              <a:buFontTx/>
              <a:buNone/>
            </a:pPr>
            <a:r>
              <a:rPr lang="en-US" altLang="en-US" sz="2000" i="1">
                <a:latin typeface="Optima" panose="02000503060000020004" pitchFamily="2" charset="0"/>
              </a:rPr>
              <a:t>In-text examples:</a:t>
            </a:r>
          </a:p>
          <a:p>
            <a:pPr eaLnBrk="1" hangingPunct="1">
              <a:lnSpc>
                <a:spcPct val="150000"/>
              </a:lnSpc>
              <a:spcBef>
                <a:spcPct val="0"/>
              </a:spcBef>
              <a:buFontTx/>
              <a:buNone/>
            </a:pPr>
            <a:endParaRPr lang="en-US" altLang="en-US" sz="1200" i="1">
              <a:latin typeface="Optima" panose="02000503060000020004" pitchFamily="2" charset="0"/>
            </a:endParaRPr>
          </a:p>
          <a:p>
            <a:pPr eaLnBrk="1" hangingPunct="1">
              <a:spcBef>
                <a:spcPct val="0"/>
              </a:spcBef>
              <a:spcAft>
                <a:spcPts val="4000"/>
              </a:spcAft>
              <a:buFontTx/>
              <a:buNone/>
            </a:pPr>
            <a:r>
              <a:rPr lang="en-US" altLang="en-US" sz="2000">
                <a:solidFill>
                  <a:srgbClr val="0070C0"/>
                </a:solidFill>
                <a:latin typeface="Optima" panose="02000503060000020004" pitchFamily="2" charset="0"/>
              </a:rPr>
              <a:t>Lightenor has argued that computers are not useful tools for small children (“Too Soon” 38), though he has acknowledged elsewhere that early exposure to computer games does lead to better small motor skill development in a child's second and third year (“Hand-Eye Development” 17).</a:t>
            </a:r>
          </a:p>
          <a:p>
            <a:pPr eaLnBrk="1" hangingPunct="1">
              <a:spcBef>
                <a:spcPct val="0"/>
              </a:spcBef>
              <a:spcAft>
                <a:spcPts val="4000"/>
              </a:spcAft>
              <a:buFontTx/>
              <a:buNone/>
            </a:pPr>
            <a:r>
              <a:rPr lang="en-US" altLang="en-US" sz="2000">
                <a:solidFill>
                  <a:srgbClr val="0070C0"/>
                </a:solidFill>
                <a:latin typeface="Optima" panose="02000503060000020004" pitchFamily="2" charset="0"/>
              </a:rPr>
              <a:t>Visual studies, because it is such a new discipline, may be “too easy” (Elkins, “Visual Studies” 63).</a:t>
            </a:r>
          </a:p>
        </p:txBody>
      </p:sp>
      <p:grpSp>
        <p:nvGrpSpPr>
          <p:cNvPr id="54274" name="Group 13">
            <a:extLst>
              <a:ext uri="{FF2B5EF4-FFF2-40B4-BE49-F238E27FC236}">
                <a16:creationId xmlns:a16="http://schemas.microsoft.com/office/drawing/2014/main" id="{0E178BCE-B083-D945-93F3-48A4A1B1D53D}"/>
              </a:ext>
            </a:extLst>
          </p:cNvPr>
          <p:cNvGrpSpPr>
            <a:grpSpLocks/>
          </p:cNvGrpSpPr>
          <p:nvPr/>
        </p:nvGrpSpPr>
        <p:grpSpPr bwMode="auto">
          <a:xfrm>
            <a:off x="1128713" y="0"/>
            <a:ext cx="7154862" cy="2022475"/>
            <a:chOff x="0" y="0"/>
            <a:chExt cx="9659027" cy="2762588"/>
          </a:xfrm>
        </p:grpSpPr>
        <p:grpSp>
          <p:nvGrpSpPr>
            <p:cNvPr id="54275" name="Group 1">
              <a:extLst>
                <a:ext uri="{FF2B5EF4-FFF2-40B4-BE49-F238E27FC236}">
                  <a16:creationId xmlns:a16="http://schemas.microsoft.com/office/drawing/2014/main" id="{82C8D9DE-320A-CF43-B77C-6C6F0C18EDBD}"/>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652C2348-9FB0-9B43-B14C-309BE91EC34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4278" name="Picture 17" descr="High-Rez-OWL-Logo.png">
                <a:extLst>
                  <a:ext uri="{FF2B5EF4-FFF2-40B4-BE49-F238E27FC236}">
                    <a16:creationId xmlns:a16="http://schemas.microsoft.com/office/drawing/2014/main" id="{89546846-E411-2E4E-9D67-7A247A9FFB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6" name="TextBox 15">
              <a:extLst>
                <a:ext uri="{FF2B5EF4-FFF2-40B4-BE49-F238E27FC236}">
                  <a16:creationId xmlns:a16="http://schemas.microsoft.com/office/drawing/2014/main" id="{2819160D-5A6D-CB46-9B11-F14AED2EF9C0}"/>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3</a:t>
              </a:r>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5">
            <a:extLst>
              <a:ext uri="{FF2B5EF4-FFF2-40B4-BE49-F238E27FC236}">
                <a16:creationId xmlns:a16="http://schemas.microsoft.com/office/drawing/2014/main" id="{E49CFD8B-9630-2E4B-9707-6760B8066B57}"/>
              </a:ext>
            </a:extLst>
          </p:cNvPr>
          <p:cNvSpPr txBox="1">
            <a:spLocks noChangeArrowheads="1"/>
          </p:cNvSpPr>
          <p:nvPr/>
        </p:nvSpPr>
        <p:spPr bwMode="auto">
          <a:xfrm>
            <a:off x="473075" y="2216150"/>
            <a:ext cx="819785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Citing Multivolume Works</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en-US" sz="2000">
                <a:solidFill>
                  <a:srgbClr val="0070C0"/>
                </a:solidFill>
                <a:latin typeface="Optima" panose="02000503060000020004" pitchFamily="2" charset="0"/>
              </a:rPr>
              <a:t>… as Quintilian wrote in </a:t>
            </a:r>
            <a:r>
              <a:rPr lang="en-US" altLang="en-US" sz="2000" i="1">
                <a:solidFill>
                  <a:srgbClr val="0070C0"/>
                </a:solidFill>
                <a:latin typeface="Optima" panose="02000503060000020004" pitchFamily="2" charset="0"/>
              </a:rPr>
              <a:t>Institutio Oratoria</a:t>
            </a:r>
            <a:r>
              <a:rPr lang="en-US" altLang="en-US" sz="2000">
                <a:solidFill>
                  <a:srgbClr val="0070C0"/>
                </a:solidFill>
                <a:latin typeface="Optima" panose="02000503060000020004" pitchFamily="2" charset="0"/>
              </a:rPr>
              <a:t> (1: 14-17).</a:t>
            </a:r>
          </a:p>
          <a:p>
            <a:pPr eaLnBrk="1" hangingPunct="1">
              <a:lnSpc>
                <a:spcPct val="150000"/>
              </a:lnSpc>
              <a:spcBef>
                <a:spcPct val="0"/>
              </a:spcBef>
              <a:buFontTx/>
              <a:buNone/>
            </a:pPr>
            <a:endParaRPr lang="en-US" altLang="en-US" sz="1200">
              <a:latin typeface="Optima" panose="02000503060000020004" pitchFamily="2" charset="0"/>
            </a:endParaRPr>
          </a:p>
          <a:p>
            <a:pPr eaLnBrk="1" hangingPunct="1">
              <a:lnSpc>
                <a:spcPct val="150000"/>
              </a:lnSpc>
              <a:spcBef>
                <a:spcPct val="0"/>
              </a:spcBef>
              <a:buFontTx/>
              <a:buNone/>
            </a:pPr>
            <a:r>
              <a:rPr lang="en-US" altLang="en-US" sz="2400" b="1">
                <a:latin typeface="Optima" panose="02000503060000020004" pitchFamily="2" charset="0"/>
              </a:rPr>
              <a:t>Citing the Bible</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Ezekiel saw “what seemed to be four living creatures,” each with the faces of a man, a lion, an ox, and an eagle (</a:t>
            </a:r>
            <a:r>
              <a:rPr lang="en-US" altLang="en-US" sz="2000" i="1">
                <a:solidFill>
                  <a:srgbClr val="0070C0"/>
                </a:solidFill>
                <a:latin typeface="Optima" panose="02000503060000020004" pitchFamily="2" charset="0"/>
              </a:rPr>
              <a:t>New Jerusalem Bible</a:t>
            </a:r>
            <a:r>
              <a:rPr lang="en-US" altLang="en-US" sz="2000">
                <a:solidFill>
                  <a:srgbClr val="0070C0"/>
                </a:solidFill>
                <a:latin typeface="Optima" panose="02000503060000020004" pitchFamily="2" charset="0"/>
              </a:rPr>
              <a:t>, Ezek. 1:5-10).</a:t>
            </a:r>
          </a:p>
        </p:txBody>
      </p:sp>
      <p:grpSp>
        <p:nvGrpSpPr>
          <p:cNvPr id="56322" name="Group 13">
            <a:extLst>
              <a:ext uri="{FF2B5EF4-FFF2-40B4-BE49-F238E27FC236}">
                <a16:creationId xmlns:a16="http://schemas.microsoft.com/office/drawing/2014/main" id="{43A0AC61-AC3B-004C-81C4-DD3E2C5EFE75}"/>
              </a:ext>
            </a:extLst>
          </p:cNvPr>
          <p:cNvGrpSpPr>
            <a:grpSpLocks/>
          </p:cNvGrpSpPr>
          <p:nvPr/>
        </p:nvGrpSpPr>
        <p:grpSpPr bwMode="auto">
          <a:xfrm>
            <a:off x="1128713" y="0"/>
            <a:ext cx="7154862" cy="2022475"/>
            <a:chOff x="0" y="0"/>
            <a:chExt cx="9659027" cy="2762588"/>
          </a:xfrm>
        </p:grpSpPr>
        <p:grpSp>
          <p:nvGrpSpPr>
            <p:cNvPr id="56324" name="Group 1">
              <a:extLst>
                <a:ext uri="{FF2B5EF4-FFF2-40B4-BE49-F238E27FC236}">
                  <a16:creationId xmlns:a16="http://schemas.microsoft.com/office/drawing/2014/main" id="{F1549EC1-B200-5B40-B228-CA5E5E8CA6BD}"/>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C2E354A6-C65D-BF4D-ADA9-B57CB0C49C34}"/>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6327" name="Picture 17" descr="High-Rez-OWL-Logo.png">
                <a:extLst>
                  <a:ext uri="{FF2B5EF4-FFF2-40B4-BE49-F238E27FC236}">
                    <a16:creationId xmlns:a16="http://schemas.microsoft.com/office/drawing/2014/main" id="{A2778425-F672-444F-8C12-8A8E4B9C9B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5" name="TextBox 15">
              <a:extLst>
                <a:ext uri="{FF2B5EF4-FFF2-40B4-BE49-F238E27FC236}">
                  <a16:creationId xmlns:a16="http://schemas.microsoft.com/office/drawing/2014/main" id="{BD4E8B75-4F64-C948-99B0-0A12CDF6EC52}"/>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4</a:t>
              </a:r>
            </a:p>
          </p:txBody>
        </p:sp>
      </p:grpSp>
      <p:pic>
        <p:nvPicPr>
          <p:cNvPr id="56323" name="Picture 2" descr="C:\Users\Arielle\AppData\Local\Microsoft\Windows\Temporary Internet Files\Content.IE5\TBRI41YC\MP900448290[1].jpg">
            <a:extLst>
              <a:ext uri="{FF2B5EF4-FFF2-40B4-BE49-F238E27FC236}">
                <a16:creationId xmlns:a16="http://schemas.microsoft.com/office/drawing/2014/main" id="{3F2F6EF0-F96D-FC46-A598-301BEFADD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791" b="10371"/>
          <a:stretch>
            <a:fillRect/>
          </a:stretch>
        </p:blipFill>
        <p:spPr bwMode="auto">
          <a:xfrm>
            <a:off x="4532313" y="1917700"/>
            <a:ext cx="109061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5">
            <a:extLst>
              <a:ext uri="{FF2B5EF4-FFF2-40B4-BE49-F238E27FC236}">
                <a16:creationId xmlns:a16="http://schemas.microsoft.com/office/drawing/2014/main" id="{31BF96C1-47FC-2042-A75A-663124FA79D6}"/>
              </a:ext>
            </a:extLst>
          </p:cNvPr>
          <p:cNvSpPr txBox="1">
            <a:spLocks noChangeArrowheads="1"/>
          </p:cNvSpPr>
          <p:nvPr/>
        </p:nvSpPr>
        <p:spPr bwMode="auto">
          <a:xfrm>
            <a:off x="547688" y="2157413"/>
            <a:ext cx="80486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Citing Indirect Sources</a:t>
            </a:r>
          </a:p>
          <a:p>
            <a:pPr eaLnBrk="1" hangingPunct="1">
              <a:spcBef>
                <a:spcPct val="0"/>
              </a:spcBef>
              <a:buFontTx/>
              <a:buNone/>
            </a:pPr>
            <a:r>
              <a:rPr lang="en-US" altLang="en-US" sz="2000" i="1">
                <a:latin typeface="Optima" panose="02000503060000020004" pitchFamily="2" charset="0"/>
              </a:rPr>
              <a:t>In-text example:</a:t>
            </a:r>
          </a:p>
          <a:p>
            <a:pPr eaLnBrk="1" hangingPunct="1">
              <a:spcBef>
                <a:spcPct val="0"/>
              </a:spcBef>
              <a:buFontTx/>
              <a:buNone/>
            </a:pPr>
            <a:endParaRPr lang="en-US" altLang="en-US" sz="400">
              <a:solidFill>
                <a:schemeClr val="accent2"/>
              </a:solidFill>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Ravitch argues that high schools are pressured to act as “social service centers, and they don't do that well” (qtd. in Weisman 259).</a:t>
            </a:r>
          </a:p>
          <a:p>
            <a:pPr eaLnBrk="1" hangingPunct="1">
              <a:spcBef>
                <a:spcPct val="0"/>
              </a:spcBef>
              <a:buFontTx/>
              <a:buNone/>
            </a:pPr>
            <a:endParaRPr lang="en-US" altLang="en-US" sz="2000">
              <a:latin typeface="Optima" panose="02000503060000020004" pitchFamily="2" charset="0"/>
            </a:endParaRPr>
          </a:p>
          <a:p>
            <a:pPr eaLnBrk="1" hangingPunct="1">
              <a:lnSpc>
                <a:spcPct val="150000"/>
              </a:lnSpc>
              <a:spcBef>
                <a:spcPct val="0"/>
              </a:spcBef>
              <a:buFontTx/>
              <a:buNone/>
            </a:pPr>
            <a:r>
              <a:rPr lang="en-US" altLang="en-US" sz="2400" b="1">
                <a:latin typeface="Optima" panose="02000503060000020004" pitchFamily="2" charset="0"/>
              </a:rPr>
              <a:t>Multiple Citations</a:t>
            </a:r>
          </a:p>
          <a:p>
            <a:pPr eaLnBrk="1" hangingPunct="1">
              <a:spcBef>
                <a:spcPct val="0"/>
              </a:spcBef>
              <a:buFontTx/>
              <a:buNone/>
            </a:pPr>
            <a:r>
              <a:rPr lang="en-US" altLang="en-US" sz="2000" i="1">
                <a:latin typeface="Optima" panose="02000503060000020004" pitchFamily="2" charset="0"/>
              </a:rPr>
              <a:t>In-text example:</a:t>
            </a:r>
          </a:p>
          <a:p>
            <a:pPr eaLnBrk="1" hangingPunct="1">
              <a:spcBef>
                <a:spcPct val="0"/>
              </a:spcBef>
              <a:buFontTx/>
              <a:buNone/>
            </a:pPr>
            <a:r>
              <a:rPr lang="en-US" altLang="en-US" sz="2000" i="1">
                <a:solidFill>
                  <a:srgbClr val="0070C0"/>
                </a:solidFill>
                <a:latin typeface="Optima" panose="02000503060000020004" pitchFamily="2" charset="0"/>
              </a:rPr>
              <a:t>Romeo and Juliet </a:t>
            </a:r>
            <a:r>
              <a:rPr lang="en-US" altLang="en-US" sz="2000">
                <a:solidFill>
                  <a:srgbClr val="0070C0"/>
                </a:solidFill>
                <a:latin typeface="Optima" panose="02000503060000020004" pitchFamily="2" charset="0"/>
              </a:rPr>
              <a:t>presents an opposition between two worlds: “the world of the everyday… and the world of romance.” Although the two lovers are part of the world of romance, their language of love nevertheless becomes “fully responsive to the tang of actuality” (Zender 138, 141).</a:t>
            </a:r>
          </a:p>
        </p:txBody>
      </p:sp>
      <p:grpSp>
        <p:nvGrpSpPr>
          <p:cNvPr id="58370" name="Group 13">
            <a:extLst>
              <a:ext uri="{FF2B5EF4-FFF2-40B4-BE49-F238E27FC236}">
                <a16:creationId xmlns:a16="http://schemas.microsoft.com/office/drawing/2014/main" id="{5F3084E4-9687-7541-8198-D12FC1CFB9E3}"/>
              </a:ext>
            </a:extLst>
          </p:cNvPr>
          <p:cNvGrpSpPr>
            <a:grpSpLocks/>
          </p:cNvGrpSpPr>
          <p:nvPr/>
        </p:nvGrpSpPr>
        <p:grpSpPr bwMode="auto">
          <a:xfrm>
            <a:off x="1128713" y="0"/>
            <a:ext cx="7154862" cy="2022475"/>
            <a:chOff x="0" y="0"/>
            <a:chExt cx="9659027" cy="2762588"/>
          </a:xfrm>
        </p:grpSpPr>
        <p:grpSp>
          <p:nvGrpSpPr>
            <p:cNvPr id="58371" name="Group 1">
              <a:extLst>
                <a:ext uri="{FF2B5EF4-FFF2-40B4-BE49-F238E27FC236}">
                  <a16:creationId xmlns:a16="http://schemas.microsoft.com/office/drawing/2014/main" id="{55820D7D-AA51-4B47-88D8-D31E88C13D49}"/>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878ABE92-F359-4D4F-9B56-DDBC238D50AD}"/>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8374" name="Picture 17" descr="High-Rez-OWL-Logo.png">
                <a:extLst>
                  <a:ext uri="{FF2B5EF4-FFF2-40B4-BE49-F238E27FC236}">
                    <a16:creationId xmlns:a16="http://schemas.microsoft.com/office/drawing/2014/main" id="{501822FF-A93E-CA47-8684-ECA9C9534A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2" name="TextBox 15">
              <a:extLst>
                <a:ext uri="{FF2B5EF4-FFF2-40B4-BE49-F238E27FC236}">
                  <a16:creationId xmlns:a16="http://schemas.microsoft.com/office/drawing/2014/main" id="{B6854D27-5289-A042-83D6-75CBEB4020FE}"/>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5</a:t>
              </a: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5">
            <a:extLst>
              <a:ext uri="{FF2B5EF4-FFF2-40B4-BE49-F238E27FC236}">
                <a16:creationId xmlns:a16="http://schemas.microsoft.com/office/drawing/2014/main" id="{7E4E64B6-030F-AC4B-B1E9-1767D9BFB1D2}"/>
              </a:ext>
            </a:extLst>
          </p:cNvPr>
          <p:cNvSpPr txBox="1">
            <a:spLocks noChangeArrowheads="1"/>
          </p:cNvSpPr>
          <p:nvPr/>
        </p:nvSpPr>
        <p:spPr bwMode="auto">
          <a:xfrm>
            <a:off x="552450" y="2122488"/>
            <a:ext cx="80391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a:ea typeface="ＭＳ Ｐゴシック"/>
              </a:rPr>
              <a:t>Works in time-based media</a:t>
            </a:r>
          </a:p>
          <a:p>
            <a:pPr eaLnBrk="1" hangingPunct="1">
              <a:lnSpc>
                <a:spcPct val="150000"/>
              </a:lnSpc>
              <a:spcBef>
                <a:spcPct val="0"/>
              </a:spcBef>
              <a:buFontTx/>
              <a:buNone/>
            </a:pPr>
            <a:r>
              <a:rPr lang="en-US" altLang="en-US" sz="2000" i="1">
                <a:latin typeface="Optima"/>
                <a:ea typeface="ＭＳ Ｐゴシック"/>
              </a:rPr>
              <a:t>In-text example:</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FontTx/>
              <a:buNone/>
            </a:pPr>
            <a:r>
              <a:rPr lang="en-US" altLang="en-US" sz="2000">
                <a:solidFill>
                  <a:srgbClr val="0070C0"/>
                </a:solidFill>
                <a:latin typeface="Optima"/>
                <a:ea typeface="ＭＳ Ｐゴシック"/>
              </a:rPr>
              <a:t>Buffy’s promise that “there’s not going to be any incidents like at my old school” is obviously not one on which she can follow through (“</a:t>
            </a:r>
            <a:r>
              <a:rPr lang="en-US" altLang="ja-JP" sz="2000">
                <a:solidFill>
                  <a:srgbClr val="0070C0"/>
                </a:solidFill>
                <a:latin typeface="Optima"/>
                <a:ea typeface="ＭＳ Ｐゴシック"/>
              </a:rPr>
              <a:t>Hush</a:t>
            </a:r>
            <a:r>
              <a:rPr lang="en-US" altLang="en-US" sz="2000">
                <a:solidFill>
                  <a:srgbClr val="0070C0"/>
                </a:solidFill>
                <a:latin typeface="Optima"/>
                <a:ea typeface="ＭＳ Ｐゴシック"/>
              </a:rPr>
              <a:t>”</a:t>
            </a:r>
            <a:r>
              <a:rPr lang="en-US" altLang="ja-JP" sz="2000">
                <a:solidFill>
                  <a:srgbClr val="0070C0"/>
                </a:solidFill>
                <a:latin typeface="Optima"/>
                <a:ea typeface="ＭＳ Ｐゴシック"/>
              </a:rPr>
              <a:t> 00:03:16-17).</a:t>
            </a:r>
          </a:p>
          <a:p>
            <a:pPr algn="r" eaLnBrk="1" hangingPunct="1">
              <a:spcBef>
                <a:spcPct val="0"/>
              </a:spcBef>
              <a:buFontTx/>
              <a:buNone/>
            </a:pPr>
            <a:endParaRPr lang="en-US" altLang="en-US" sz="2000">
              <a:solidFill>
                <a:srgbClr val="0070C0"/>
              </a:solidFill>
              <a:latin typeface="Optima" panose="02000503060000020004" pitchFamily="2" charset="0"/>
            </a:endParaRPr>
          </a:p>
          <a:p>
            <a:pPr eaLnBrk="1" hangingPunct="1">
              <a:lnSpc>
                <a:spcPct val="150000"/>
              </a:lnSpc>
              <a:spcBef>
                <a:spcPct val="0"/>
              </a:spcBef>
              <a:buFontTx/>
              <a:buNone/>
            </a:pPr>
            <a:r>
              <a:rPr lang="en-US" altLang="en-US" sz="2000" i="1">
                <a:latin typeface="Optima"/>
                <a:ea typeface="ＭＳ Ｐゴシック"/>
              </a:rPr>
              <a:t>Works-cited entry:</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None/>
            </a:pPr>
            <a:r>
              <a:rPr lang="en-US" altLang="en-US" sz="2000">
                <a:solidFill>
                  <a:srgbClr val="0070C0"/>
                </a:solidFill>
                <a:latin typeface="Optima"/>
                <a:ea typeface="ＭＳ Ｐゴシック"/>
              </a:rPr>
              <a:t>“Hush.” </a:t>
            </a:r>
            <a:r>
              <a:rPr lang="en-US" altLang="en-US" sz="2000" i="1">
                <a:solidFill>
                  <a:srgbClr val="0070C0"/>
                </a:solidFill>
                <a:latin typeface="Optima"/>
                <a:ea typeface="ＭＳ Ｐゴシック"/>
              </a:rPr>
              <a:t>Buffy the Vampire Slayer</a:t>
            </a:r>
            <a:r>
              <a:rPr lang="en-US" altLang="en-US" sz="2000">
                <a:solidFill>
                  <a:srgbClr val="0070C0"/>
                </a:solidFill>
                <a:latin typeface="Optima"/>
                <a:ea typeface="ＭＳ Ｐゴシック"/>
              </a:rPr>
              <a:t>, created by Joss </a:t>
            </a:r>
            <a:r>
              <a:rPr lang="en-US" altLang="en-US" sz="2000" err="1">
                <a:solidFill>
                  <a:srgbClr val="0070C0"/>
                </a:solidFill>
                <a:latin typeface="Optima"/>
                <a:ea typeface="ＭＳ Ｐゴシック"/>
              </a:rPr>
              <a:t>Whedon</a:t>
            </a:r>
            <a:r>
              <a:rPr lang="en-US" altLang="en-US" sz="2000">
                <a:solidFill>
                  <a:srgbClr val="0070C0"/>
                </a:solidFill>
                <a:latin typeface="Optima"/>
                <a:ea typeface="ＭＳ Ｐゴシック"/>
              </a:rPr>
              <a:t>, performance </a:t>
            </a:r>
            <a:endParaRPr lang="en-US" altLang="en-US" sz="2000">
              <a:solidFill>
                <a:srgbClr val="0070C0"/>
              </a:solidFill>
              <a:latin typeface="Optima" panose="02000503060000020004" pitchFamily="2" charset="0"/>
            </a:endParaRPr>
          </a:p>
          <a:p>
            <a:pPr eaLnBrk="1" hangingPunct="1">
              <a:spcBef>
                <a:spcPct val="0"/>
              </a:spcBef>
              <a:buFontTx/>
              <a:buNone/>
            </a:pPr>
            <a:r>
              <a:rPr lang="en-US" altLang="en-US" sz="2000">
                <a:solidFill>
                  <a:srgbClr val="0070C0"/>
                </a:solidFill>
                <a:latin typeface="Optima"/>
                <a:ea typeface="ＭＳ Ｐゴシック"/>
              </a:rPr>
              <a:t>	by Sarah Michelle Gellar, season 4, episode 10, Mutant Enemy,	1999.</a:t>
            </a:r>
          </a:p>
        </p:txBody>
      </p:sp>
      <p:grpSp>
        <p:nvGrpSpPr>
          <p:cNvPr id="60418" name="Group 13">
            <a:extLst>
              <a:ext uri="{FF2B5EF4-FFF2-40B4-BE49-F238E27FC236}">
                <a16:creationId xmlns:a16="http://schemas.microsoft.com/office/drawing/2014/main" id="{AEA22206-E10F-5346-A4EA-4635AAB634B6}"/>
              </a:ext>
            </a:extLst>
          </p:cNvPr>
          <p:cNvGrpSpPr>
            <a:grpSpLocks/>
          </p:cNvGrpSpPr>
          <p:nvPr/>
        </p:nvGrpSpPr>
        <p:grpSpPr bwMode="auto">
          <a:xfrm>
            <a:off x="1128713" y="0"/>
            <a:ext cx="7154862" cy="2022475"/>
            <a:chOff x="0" y="0"/>
            <a:chExt cx="9659027" cy="2762588"/>
          </a:xfrm>
        </p:grpSpPr>
        <p:grpSp>
          <p:nvGrpSpPr>
            <p:cNvPr id="60419" name="Group 1">
              <a:extLst>
                <a:ext uri="{FF2B5EF4-FFF2-40B4-BE49-F238E27FC236}">
                  <a16:creationId xmlns:a16="http://schemas.microsoft.com/office/drawing/2014/main" id="{38ABF6CC-F884-6F4C-955B-D9BE506CE83A}"/>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BEB3DCB9-01EC-D144-BA91-B68F6931EB08}"/>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0422" name="Picture 17" descr="High-Rez-OWL-Logo.png">
                <a:extLst>
                  <a:ext uri="{FF2B5EF4-FFF2-40B4-BE49-F238E27FC236}">
                    <a16:creationId xmlns:a16="http://schemas.microsoft.com/office/drawing/2014/main" id="{1437FFBC-D2CC-9444-8D09-AEA91996CA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20" name="TextBox 15">
              <a:extLst>
                <a:ext uri="{FF2B5EF4-FFF2-40B4-BE49-F238E27FC236}">
                  <a16:creationId xmlns:a16="http://schemas.microsoft.com/office/drawing/2014/main" id="{E2B03DF3-F280-9248-BAA8-206F385EFE9D}"/>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6</a:t>
              </a: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Box 5">
            <a:extLst>
              <a:ext uri="{FF2B5EF4-FFF2-40B4-BE49-F238E27FC236}">
                <a16:creationId xmlns:a16="http://schemas.microsoft.com/office/drawing/2014/main" id="{8C763D9A-0277-8742-AF5F-337BDEAD9CFB}"/>
              </a:ext>
            </a:extLst>
          </p:cNvPr>
          <p:cNvSpPr txBox="1">
            <a:spLocks noChangeArrowheads="1"/>
          </p:cNvSpPr>
          <p:nvPr/>
        </p:nvSpPr>
        <p:spPr bwMode="auto">
          <a:xfrm>
            <a:off x="595313" y="2084388"/>
            <a:ext cx="7953375"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Sources without page numbers</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ja-JP" sz="2000">
                <a:solidFill>
                  <a:srgbClr val="0070C0"/>
                </a:solidFill>
                <a:latin typeface="Optima" panose="02000503060000020004" pitchFamily="2" charset="0"/>
                <a:ea typeface="ヒラギノ角ゴ Pro W3" panose="020B0300000000000000" pitchFamily="34" charset="-128"/>
              </a:rPr>
              <a:t>Disability activism should work toward “creating a habitable space for all beings” (Garland-Thomson).</a:t>
            </a:r>
          </a:p>
          <a:p>
            <a:pPr eaLnBrk="1" hangingPunct="1">
              <a:lnSpc>
                <a:spcPct val="150000"/>
              </a:lnSpc>
              <a:spcBef>
                <a:spcPct val="0"/>
              </a:spcBef>
              <a:buFontTx/>
              <a:buNone/>
            </a:pPr>
            <a:endParaRPr lang="en-US" altLang="en-US" sz="1800" i="1">
              <a:latin typeface="Optima" panose="02000503060000020004" pitchFamily="2" charset="0"/>
              <a:ea typeface="ヒラギノ角ゴ Pro W3" panose="020B0300000000000000" pitchFamily="34" charset="-128"/>
            </a:endParaRPr>
          </a:p>
          <a:p>
            <a:pPr eaLnBrk="1" hangingPunct="1">
              <a:lnSpc>
                <a:spcPct val="150000"/>
              </a:lnSpc>
              <a:spcBef>
                <a:spcPct val="0"/>
              </a:spcBef>
              <a:buFontTx/>
              <a:buNone/>
            </a:pPr>
            <a:r>
              <a:rPr lang="en-US" altLang="en-US" sz="2000" i="1">
                <a:latin typeface="Optima" panose="02000503060000020004" pitchFamily="2" charset="0"/>
                <a:ea typeface="ヒラギノ角ゴ Pro W3" panose="020B0300000000000000" pitchFamily="34" charset="-128"/>
              </a:rPr>
              <a:t>Corresponding works-cited entry:</a:t>
            </a:r>
          </a:p>
          <a:p>
            <a:pPr eaLnBrk="1" hangingPunct="1">
              <a:spcBef>
                <a:spcPct val="0"/>
              </a:spcBef>
              <a:buFontTx/>
              <a:buNone/>
            </a:pPr>
            <a:endParaRPr lang="en-US" altLang="en-US" sz="400">
              <a:solidFill>
                <a:srgbClr val="0070C0"/>
              </a:solidFill>
              <a:latin typeface="Optima" panose="02000503060000020004" pitchFamily="2" charset="0"/>
              <a:ea typeface="ヒラギノ角ゴ Pro W3" panose="020B0300000000000000" pitchFamily="34" charset="-128"/>
            </a:endParaRPr>
          </a:p>
          <a:p>
            <a:pPr eaLnBrk="1" hangingPunct="1">
              <a:lnSpc>
                <a:spcPct val="150000"/>
              </a:lnSpc>
              <a:spcBef>
                <a:spcPct val="0"/>
              </a:spcBef>
              <a:buFontTx/>
              <a:buNone/>
            </a:pPr>
            <a:r>
              <a:rPr lang="en-US" altLang="en-US" sz="2000">
                <a:solidFill>
                  <a:srgbClr val="0070C0"/>
                </a:solidFill>
                <a:latin typeface="Optima" panose="02000503060000020004" pitchFamily="2" charset="0"/>
                <a:ea typeface="ヒラギノ角ゴ Pro W3" panose="020B0300000000000000" pitchFamily="34" charset="-128"/>
              </a:rPr>
              <a:t>Garland-Thomson, Rosemarie. “Habitable Worlds.” Critical Disability </a:t>
            </a:r>
          </a:p>
          <a:p>
            <a:pPr eaLnBrk="1" hangingPunct="1">
              <a:lnSpc>
                <a:spcPct val="150000"/>
              </a:lnSpc>
              <a:spcBef>
                <a:spcPct val="0"/>
              </a:spcBef>
              <a:buFontTx/>
              <a:buNone/>
            </a:pPr>
            <a:r>
              <a:rPr lang="en-US" altLang="en-US" sz="2000">
                <a:solidFill>
                  <a:srgbClr val="0070C0"/>
                </a:solidFill>
                <a:latin typeface="Optima" panose="02000503060000020004" pitchFamily="2" charset="0"/>
                <a:ea typeface="ヒラギノ角ゴ Pro W3" panose="020B0300000000000000" pitchFamily="34" charset="-128"/>
              </a:rPr>
              <a:t>     Studies Symposium. Feb. 2016, Purdue University, Indiana.  </a:t>
            </a:r>
          </a:p>
          <a:p>
            <a:pPr eaLnBrk="1" hangingPunct="1">
              <a:lnSpc>
                <a:spcPct val="150000"/>
              </a:lnSpc>
              <a:spcBef>
                <a:spcPct val="0"/>
              </a:spcBef>
              <a:buFontTx/>
              <a:buNone/>
            </a:pPr>
            <a:r>
              <a:rPr lang="en-US" altLang="en-US" sz="2000">
                <a:solidFill>
                  <a:srgbClr val="0070C0"/>
                </a:solidFill>
                <a:latin typeface="Optima" panose="02000503060000020004" pitchFamily="2" charset="0"/>
                <a:ea typeface="ヒラギノ角ゴ Pro W3" panose="020B0300000000000000" pitchFamily="34" charset="-128"/>
              </a:rPr>
              <a:t>     Address.</a:t>
            </a:r>
          </a:p>
        </p:txBody>
      </p:sp>
      <p:grpSp>
        <p:nvGrpSpPr>
          <p:cNvPr id="62466" name="Group 13">
            <a:extLst>
              <a:ext uri="{FF2B5EF4-FFF2-40B4-BE49-F238E27FC236}">
                <a16:creationId xmlns:a16="http://schemas.microsoft.com/office/drawing/2014/main" id="{B326B077-DA52-3345-B27D-3BF2C22BCDAD}"/>
              </a:ext>
            </a:extLst>
          </p:cNvPr>
          <p:cNvGrpSpPr>
            <a:grpSpLocks/>
          </p:cNvGrpSpPr>
          <p:nvPr/>
        </p:nvGrpSpPr>
        <p:grpSpPr bwMode="auto">
          <a:xfrm>
            <a:off x="1128713" y="0"/>
            <a:ext cx="7154862" cy="2022475"/>
            <a:chOff x="0" y="0"/>
            <a:chExt cx="9659027" cy="2762588"/>
          </a:xfrm>
        </p:grpSpPr>
        <p:grpSp>
          <p:nvGrpSpPr>
            <p:cNvPr id="62467" name="Group 1">
              <a:extLst>
                <a:ext uri="{FF2B5EF4-FFF2-40B4-BE49-F238E27FC236}">
                  <a16:creationId xmlns:a16="http://schemas.microsoft.com/office/drawing/2014/main" id="{E433BC57-0084-B044-9CD8-41BC42EA2DF3}"/>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F2E62DF3-5B09-9F44-A2C7-DD2F3BE5A3E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2470" name="Picture 17" descr="High-Rez-OWL-Logo.png">
                <a:extLst>
                  <a:ext uri="{FF2B5EF4-FFF2-40B4-BE49-F238E27FC236}">
                    <a16:creationId xmlns:a16="http://schemas.microsoft.com/office/drawing/2014/main" id="{F34DF000-5005-244F-82E6-C65CF978C7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468" name="TextBox 15">
              <a:extLst>
                <a:ext uri="{FF2B5EF4-FFF2-40B4-BE49-F238E27FC236}">
                  <a16:creationId xmlns:a16="http://schemas.microsoft.com/office/drawing/2014/main" id="{FA8BA53C-63D0-894E-98FC-8D7536698892}"/>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7</a:t>
              </a: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3" name="Group 8">
            <a:extLst>
              <a:ext uri="{FF2B5EF4-FFF2-40B4-BE49-F238E27FC236}">
                <a16:creationId xmlns:a16="http://schemas.microsoft.com/office/drawing/2014/main" id="{5CDB1687-8B21-1D41-B169-2F3628A5E46B}"/>
              </a:ext>
            </a:extLst>
          </p:cNvPr>
          <p:cNvGrpSpPr>
            <a:grpSpLocks/>
          </p:cNvGrpSpPr>
          <p:nvPr/>
        </p:nvGrpSpPr>
        <p:grpSpPr bwMode="auto">
          <a:xfrm>
            <a:off x="1128713" y="0"/>
            <a:ext cx="6773862" cy="2022475"/>
            <a:chOff x="0" y="0"/>
            <a:chExt cx="9144000" cy="2762588"/>
          </a:xfrm>
        </p:grpSpPr>
        <p:grpSp>
          <p:nvGrpSpPr>
            <p:cNvPr id="64515" name="Group 1">
              <a:extLst>
                <a:ext uri="{FF2B5EF4-FFF2-40B4-BE49-F238E27FC236}">
                  <a16:creationId xmlns:a16="http://schemas.microsoft.com/office/drawing/2014/main" id="{1C815C0A-3C02-0040-8769-06C56A2A5707}"/>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F9CA9654-D472-0B4A-8B40-1967740CA46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4518" name="Picture 12" descr="High-Rez-OWL-Logo.png">
                <a:extLst>
                  <a:ext uri="{FF2B5EF4-FFF2-40B4-BE49-F238E27FC236}">
                    <a16:creationId xmlns:a16="http://schemas.microsoft.com/office/drawing/2014/main" id="{35265C85-9450-054D-B2F2-2E3ED17AD4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16" name="TextBox 10">
              <a:extLst>
                <a:ext uri="{FF2B5EF4-FFF2-40B4-BE49-F238E27FC236}">
                  <a16:creationId xmlns:a16="http://schemas.microsoft.com/office/drawing/2014/main" id="{80653800-77A0-3A40-A63A-765F773D6F5E}"/>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Short Quotations (in Prose)</a:t>
              </a:r>
            </a:p>
          </p:txBody>
        </p:sp>
      </p:grpSp>
      <p:sp>
        <p:nvSpPr>
          <p:cNvPr id="64514" name="TextBox 5">
            <a:extLst>
              <a:ext uri="{FF2B5EF4-FFF2-40B4-BE49-F238E27FC236}">
                <a16:creationId xmlns:a16="http://schemas.microsoft.com/office/drawing/2014/main" id="{3BC42D0D-A921-DA4F-872C-22C7954D163D}"/>
              </a:ext>
            </a:extLst>
          </p:cNvPr>
          <p:cNvSpPr txBox="1">
            <a:spLocks noChangeArrowheads="1"/>
          </p:cNvSpPr>
          <p:nvPr/>
        </p:nvSpPr>
        <p:spPr bwMode="auto">
          <a:xfrm>
            <a:off x="520700" y="2022475"/>
            <a:ext cx="81026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Short prose quotations</a:t>
            </a:r>
          </a:p>
          <a:p>
            <a:pPr eaLnBrk="1" hangingPunct="1">
              <a:lnSpc>
                <a:spcPct val="150000"/>
              </a:lnSpc>
              <a:spcBef>
                <a:spcPct val="0"/>
              </a:spcBef>
              <a:buFontTx/>
              <a:buNone/>
            </a:pPr>
            <a:r>
              <a:rPr lang="en-US" altLang="en-US" sz="2400" i="1">
                <a:latin typeface="Optima" panose="02000503060000020004" pitchFamily="2" charset="0"/>
              </a:rPr>
              <a:t>In-text example:</a:t>
            </a:r>
          </a:p>
          <a:p>
            <a:pPr eaLnBrk="1" hangingPunct="1">
              <a:lnSpc>
                <a:spcPct val="150000"/>
              </a:lnSpc>
              <a:spcBef>
                <a:spcPct val="0"/>
              </a:spcBef>
              <a:buFontTx/>
              <a:buNone/>
            </a:pPr>
            <a:endParaRPr lang="en-US" altLang="en-US" sz="400" b="1">
              <a:latin typeface="Optima" panose="02000503060000020004" pitchFamily="2" charset="0"/>
            </a:endParaRPr>
          </a:p>
          <a:p>
            <a:pPr eaLnBrk="1" hangingPunct="1">
              <a:spcBef>
                <a:spcPct val="0"/>
              </a:spcBef>
              <a:spcAft>
                <a:spcPts val="3600"/>
              </a:spcAft>
              <a:buFontTx/>
              <a:buNone/>
            </a:pPr>
            <a:r>
              <a:rPr lang="en-US" altLang="en-US" sz="2000">
                <a:solidFill>
                  <a:srgbClr val="0070C0"/>
                </a:solidFill>
                <a:latin typeface="Optima" panose="02000503060000020004" pitchFamily="2" charset="0"/>
              </a:rPr>
              <a:t>According to some, dreams express “profound aspects of personality” (Foulkes 184), though others disagree.</a:t>
            </a:r>
          </a:p>
          <a:p>
            <a:pPr eaLnBrk="1" hangingPunct="1">
              <a:spcBef>
                <a:spcPct val="0"/>
              </a:spcBef>
              <a:spcAft>
                <a:spcPts val="3600"/>
              </a:spcAft>
              <a:buFontTx/>
              <a:buNone/>
            </a:pPr>
            <a:r>
              <a:rPr lang="en-US" altLang="en-US" sz="2000">
                <a:solidFill>
                  <a:srgbClr val="0070C0"/>
                </a:solidFill>
                <a:latin typeface="Optima" panose="02000503060000020004" pitchFamily="2" charset="0"/>
              </a:rPr>
              <a:t>According to Foulkes's study, dreams may express “profound aspects of personality” (184).</a:t>
            </a:r>
          </a:p>
          <a:p>
            <a:pPr eaLnBrk="1" hangingPunct="1">
              <a:spcBef>
                <a:spcPct val="0"/>
              </a:spcBef>
              <a:spcAft>
                <a:spcPts val="3600"/>
              </a:spcAft>
              <a:buFontTx/>
              <a:buNone/>
            </a:pPr>
            <a:r>
              <a:rPr lang="en-US" altLang="en-US" sz="2000">
                <a:solidFill>
                  <a:srgbClr val="0070C0"/>
                </a:solidFill>
                <a:latin typeface="Optima" panose="02000503060000020004" pitchFamily="2" charset="0"/>
              </a:rPr>
              <a:t>Is it possible that dreams may express “profound aspects of personality” (Foulkes 184)?</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Box 5">
            <a:extLst>
              <a:ext uri="{FF2B5EF4-FFF2-40B4-BE49-F238E27FC236}">
                <a16:creationId xmlns:a16="http://schemas.microsoft.com/office/drawing/2014/main" id="{C4519C93-B997-CB4D-B9FC-C57EF2D2BEF9}"/>
              </a:ext>
            </a:extLst>
          </p:cNvPr>
          <p:cNvSpPr txBox="1">
            <a:spLocks noChangeArrowheads="1"/>
          </p:cNvSpPr>
          <p:nvPr/>
        </p:nvSpPr>
        <p:spPr bwMode="auto">
          <a:xfrm>
            <a:off x="481013" y="1890713"/>
            <a:ext cx="8181975"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20000"/>
              </a:lnSpc>
              <a:spcBef>
                <a:spcPct val="0"/>
              </a:spcBef>
              <a:buFontTx/>
              <a:buNone/>
            </a:pPr>
            <a:r>
              <a:rPr lang="en-US" altLang="en-US" sz="2400" b="1">
                <a:latin typeface="Optima" panose="02000503060000020004" pitchFamily="2" charset="0"/>
              </a:rPr>
              <a:t>Quoting more than four lines of prose</a:t>
            </a:r>
          </a:p>
          <a:p>
            <a:pPr eaLnBrk="1" hangingPunct="1">
              <a:lnSpc>
                <a:spcPct val="12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en-US" sz="1800">
                <a:solidFill>
                  <a:srgbClr val="0070C0"/>
                </a:solidFill>
                <a:latin typeface="Optima" panose="02000503060000020004" pitchFamily="2" charset="0"/>
              </a:rPr>
              <a:t>Nelly Dean treats Heathcliff poorly and dehumanizes him throughout her narration:</a:t>
            </a:r>
          </a:p>
          <a:p>
            <a:pPr eaLnBrk="1" hangingPunct="1">
              <a:lnSpc>
                <a:spcPct val="150000"/>
              </a:lnSpc>
              <a:spcBef>
                <a:spcPct val="0"/>
              </a:spcBef>
              <a:buFontTx/>
              <a:buNone/>
            </a:pPr>
            <a:r>
              <a:rPr lang="en-US" altLang="en-US" sz="1800">
                <a:solidFill>
                  <a:srgbClr val="0070C0"/>
                </a:solidFill>
                <a:latin typeface="Optima" panose="02000503060000020004" pitchFamily="2" charset="0"/>
              </a:rPr>
              <a:t>	They entirely refused to have it in bed with them, or even in 	their room, and 	I had no more sense, so, I put it on the landing of the stairs, hoping it would 	be gone on the morrow. By chance, or else attracted by hearing his voice, it 	crept to Mr. Earnshaw's door, and there he found it on quitting his chamber. 	Inquiries were made as to how it got there; I was obliged to confess, and in 	recompense for my cowardice and inhumanity was sent out of the house. 	(Bronte 78)</a:t>
            </a:r>
          </a:p>
        </p:txBody>
      </p:sp>
      <p:grpSp>
        <p:nvGrpSpPr>
          <p:cNvPr id="66562" name="Group 8">
            <a:extLst>
              <a:ext uri="{FF2B5EF4-FFF2-40B4-BE49-F238E27FC236}">
                <a16:creationId xmlns:a16="http://schemas.microsoft.com/office/drawing/2014/main" id="{CD3C6CBB-7BBD-214E-94E2-D6139BEEBB09}"/>
              </a:ext>
            </a:extLst>
          </p:cNvPr>
          <p:cNvGrpSpPr>
            <a:grpSpLocks/>
          </p:cNvGrpSpPr>
          <p:nvPr/>
        </p:nvGrpSpPr>
        <p:grpSpPr bwMode="auto">
          <a:xfrm>
            <a:off x="1128713" y="0"/>
            <a:ext cx="6773862" cy="2022475"/>
            <a:chOff x="0" y="0"/>
            <a:chExt cx="9144000" cy="2762588"/>
          </a:xfrm>
        </p:grpSpPr>
        <p:grpSp>
          <p:nvGrpSpPr>
            <p:cNvPr id="66563" name="Group 1">
              <a:extLst>
                <a:ext uri="{FF2B5EF4-FFF2-40B4-BE49-F238E27FC236}">
                  <a16:creationId xmlns:a16="http://schemas.microsoft.com/office/drawing/2014/main" id="{D6663732-2584-1143-9767-F06C03CE3F5D}"/>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060EDEE-6C5F-EF4B-8810-A7B405951FA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6566" name="Picture 12" descr="High-Rez-OWL-Logo.png">
                <a:extLst>
                  <a:ext uri="{FF2B5EF4-FFF2-40B4-BE49-F238E27FC236}">
                    <a16:creationId xmlns:a16="http://schemas.microsoft.com/office/drawing/2014/main" id="{555043E7-563E-8449-B11E-001D570D1A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564" name="TextBox 10">
              <a:extLst>
                <a:ext uri="{FF2B5EF4-FFF2-40B4-BE49-F238E27FC236}">
                  <a16:creationId xmlns:a16="http://schemas.microsoft.com/office/drawing/2014/main" id="{75375411-1A3E-E640-B855-F1A272A4652C}"/>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Long Quotations (in Prose)</a:t>
              </a: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09" name="Group 8">
            <a:extLst>
              <a:ext uri="{FF2B5EF4-FFF2-40B4-BE49-F238E27FC236}">
                <a16:creationId xmlns:a16="http://schemas.microsoft.com/office/drawing/2014/main" id="{583C2C62-1D54-614C-B7EE-ECB5B2C55965}"/>
              </a:ext>
            </a:extLst>
          </p:cNvPr>
          <p:cNvGrpSpPr>
            <a:grpSpLocks/>
          </p:cNvGrpSpPr>
          <p:nvPr/>
        </p:nvGrpSpPr>
        <p:grpSpPr bwMode="auto">
          <a:xfrm>
            <a:off x="1128713" y="0"/>
            <a:ext cx="6773862" cy="2022475"/>
            <a:chOff x="0" y="0"/>
            <a:chExt cx="9144000" cy="2762588"/>
          </a:xfrm>
        </p:grpSpPr>
        <p:grpSp>
          <p:nvGrpSpPr>
            <p:cNvPr id="68611" name="Group 1">
              <a:extLst>
                <a:ext uri="{FF2B5EF4-FFF2-40B4-BE49-F238E27FC236}">
                  <a16:creationId xmlns:a16="http://schemas.microsoft.com/office/drawing/2014/main" id="{FDC02C5B-3FCB-D040-848B-2177F80D05EC}"/>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5F21DD22-FDE0-BD48-B4DC-6C161FA96F2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8614" name="Picture 12" descr="High-Rez-OWL-Logo.png">
                <a:extLst>
                  <a:ext uri="{FF2B5EF4-FFF2-40B4-BE49-F238E27FC236}">
                    <a16:creationId xmlns:a16="http://schemas.microsoft.com/office/drawing/2014/main" id="{03A2F0BF-8C83-BF46-849B-7FB04C5021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2" name="TextBox 10">
              <a:extLst>
                <a:ext uri="{FF2B5EF4-FFF2-40B4-BE49-F238E27FC236}">
                  <a16:creationId xmlns:a16="http://schemas.microsoft.com/office/drawing/2014/main" id="{7D53AB8B-EFE5-D545-B669-6FEE00505EF1}"/>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Short Quotations in Poetry</a:t>
              </a:r>
            </a:p>
          </p:txBody>
        </p:sp>
      </p:grpSp>
      <p:sp>
        <p:nvSpPr>
          <p:cNvPr id="68610" name="TextBox 5">
            <a:extLst>
              <a:ext uri="{FF2B5EF4-FFF2-40B4-BE49-F238E27FC236}">
                <a16:creationId xmlns:a16="http://schemas.microsoft.com/office/drawing/2014/main" id="{0637019C-2CC4-1046-95B5-F36C7D9CF90F}"/>
              </a:ext>
            </a:extLst>
          </p:cNvPr>
          <p:cNvSpPr txBox="1">
            <a:spLocks noChangeArrowheads="1"/>
          </p:cNvSpPr>
          <p:nvPr/>
        </p:nvSpPr>
        <p:spPr bwMode="auto">
          <a:xfrm>
            <a:off x="520700" y="2022475"/>
            <a:ext cx="81026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Quoting 1-3 lines of poetry</a:t>
            </a:r>
          </a:p>
          <a:p>
            <a:pPr eaLnBrk="1" hangingPunct="1">
              <a:spcBef>
                <a:spcPct val="0"/>
              </a:spcBef>
              <a:buFontTx/>
              <a:buNone/>
            </a:pPr>
            <a:endParaRPr lang="en-US" altLang="en-US" sz="2400" b="1">
              <a:latin typeface="Optima" panose="02000503060000020004" pitchFamily="2" charset="0"/>
            </a:endParaRPr>
          </a:p>
          <a:p>
            <a:pPr eaLnBrk="1" hangingPunct="1">
              <a:spcBef>
                <a:spcPct val="0"/>
              </a:spcBef>
              <a:buFontTx/>
              <a:buNone/>
            </a:pPr>
            <a:r>
              <a:rPr lang="en-US" altLang="en-US" sz="2000" i="1">
                <a:latin typeface="Optima" panose="02000503060000020004" pitchFamily="2" charset="0"/>
              </a:rPr>
              <a:t>Examples:</a:t>
            </a:r>
          </a:p>
          <a:p>
            <a:pPr eaLnBrk="1" hangingPunct="1">
              <a:spcBef>
                <a:spcPct val="0"/>
              </a:spcBef>
              <a:buFontTx/>
              <a:buNone/>
            </a:pPr>
            <a:endParaRPr lang="en-US" altLang="en-US" sz="2000" i="1">
              <a:latin typeface="Optima" panose="02000503060000020004" pitchFamily="2" charset="0"/>
            </a:endParaRPr>
          </a:p>
          <a:p>
            <a:pPr eaLnBrk="1" hangingPunct="1">
              <a:lnSpc>
                <a:spcPct val="150000"/>
              </a:lnSpc>
              <a:spcBef>
                <a:spcPct val="0"/>
              </a:spcBef>
              <a:buFontTx/>
              <a:buNone/>
            </a:pPr>
            <a:endParaRPr lang="en-US" altLang="en-US" sz="400" b="1">
              <a:latin typeface="Optima" panose="02000503060000020004" pitchFamily="2" charset="0"/>
            </a:endParaRPr>
          </a:p>
          <a:p>
            <a:pPr eaLnBrk="1" hangingPunct="1">
              <a:spcBef>
                <a:spcPct val="0"/>
              </a:spcBef>
              <a:spcAft>
                <a:spcPts val="3600"/>
              </a:spcAft>
              <a:buFontTx/>
              <a:buNone/>
            </a:pPr>
            <a:r>
              <a:rPr lang="en-US" altLang="en-US" sz="2000">
                <a:solidFill>
                  <a:srgbClr val="0070C0"/>
                </a:solidFill>
                <a:latin typeface="Optima" panose="02000503060000020004" pitchFamily="2" charset="0"/>
              </a:rPr>
              <a:t>Properzia Rossi tells the statue that it will be a container for her feelings: “The bright work grows / Beneath my hand, unfolding, as a rose” (lines 31-32).</a:t>
            </a:r>
          </a:p>
          <a:p>
            <a:pPr eaLnBrk="1" hangingPunct="1">
              <a:spcBef>
                <a:spcPct val="0"/>
              </a:spcBef>
              <a:spcAft>
                <a:spcPts val="3600"/>
              </a:spcAft>
              <a:buFontTx/>
              <a:buNone/>
            </a:pPr>
            <a:r>
              <a:rPr lang="en-US" altLang="en-US" sz="2000">
                <a:solidFill>
                  <a:srgbClr val="0070C0"/>
                </a:solidFill>
                <a:latin typeface="Optima" panose="02000503060000020004" pitchFamily="2" charset="0"/>
              </a:rPr>
              <a:t>In “The Thorn,” Wordsworth’s narrator locates feelings of horror in the landscape: “The little babe was buried there, / Beneath that hill of moss so fair. // I’ve heard the scarlet moss is red” (stanzas xx-xxi).</a:t>
            </a:r>
          </a:p>
        </p:txBody>
      </p:sp>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7" name="Group 8">
            <a:extLst>
              <a:ext uri="{FF2B5EF4-FFF2-40B4-BE49-F238E27FC236}">
                <a16:creationId xmlns:a16="http://schemas.microsoft.com/office/drawing/2014/main" id="{14FC6621-B8E8-C741-B7FB-F6B3862CF71C}"/>
              </a:ext>
            </a:extLst>
          </p:cNvPr>
          <p:cNvGrpSpPr>
            <a:grpSpLocks/>
          </p:cNvGrpSpPr>
          <p:nvPr/>
        </p:nvGrpSpPr>
        <p:grpSpPr bwMode="auto">
          <a:xfrm>
            <a:off x="1128713" y="0"/>
            <a:ext cx="6773862" cy="2022475"/>
            <a:chOff x="0" y="0"/>
            <a:chExt cx="9144000" cy="2762588"/>
          </a:xfrm>
        </p:grpSpPr>
        <p:grpSp>
          <p:nvGrpSpPr>
            <p:cNvPr id="70659" name="Group 1">
              <a:extLst>
                <a:ext uri="{FF2B5EF4-FFF2-40B4-BE49-F238E27FC236}">
                  <a16:creationId xmlns:a16="http://schemas.microsoft.com/office/drawing/2014/main" id="{E5B30D72-97A5-D548-9D1F-283D0D786B19}"/>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DDBA7213-09CB-8244-BE00-C72C4FA4F6A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0662" name="Picture 12" descr="High-Rez-OWL-Logo.png">
                <a:extLst>
                  <a:ext uri="{FF2B5EF4-FFF2-40B4-BE49-F238E27FC236}">
                    <a16:creationId xmlns:a16="http://schemas.microsoft.com/office/drawing/2014/main" id="{30E03C32-CAE0-B543-BA1E-0AD263C20E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660" name="TextBox 10">
              <a:extLst>
                <a:ext uri="{FF2B5EF4-FFF2-40B4-BE49-F238E27FC236}">
                  <a16:creationId xmlns:a16="http://schemas.microsoft.com/office/drawing/2014/main" id="{10076F18-493A-6A4E-B860-19C8C34E44CA}"/>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Long Quotations in Poetry</a:t>
              </a:r>
            </a:p>
          </p:txBody>
        </p:sp>
      </p:grpSp>
      <p:sp>
        <p:nvSpPr>
          <p:cNvPr id="13" name="TextBox 5">
            <a:extLst>
              <a:ext uri="{FF2B5EF4-FFF2-40B4-BE49-F238E27FC236}">
                <a16:creationId xmlns:a16="http://schemas.microsoft.com/office/drawing/2014/main" id="{9CAB5C05-79EF-A141-8CE1-AF1F75B9A460}"/>
              </a:ext>
            </a:extLst>
          </p:cNvPr>
          <p:cNvSpPr txBox="1">
            <a:spLocks noChangeArrowheads="1"/>
          </p:cNvSpPr>
          <p:nvPr/>
        </p:nvSpPr>
        <p:spPr bwMode="auto">
          <a:xfrm>
            <a:off x="481013" y="2216150"/>
            <a:ext cx="8181975" cy="378618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marL="457200" indent="-457200" eaLnBrk="1" hangingPunct="1">
              <a:lnSpc>
                <a:spcPct val="150000"/>
              </a:lnSpc>
              <a:buFont typeface="Arial"/>
              <a:buChar char="•"/>
              <a:defRPr/>
            </a:pPr>
            <a:r>
              <a:rPr lang="en-US" sz="2800">
                <a:solidFill>
                  <a:srgbClr val="000000"/>
                </a:solidFill>
                <a:latin typeface="Optima" charset="0"/>
              </a:rPr>
              <a:t>Use block quotations for three or more lines of poetry.</a:t>
            </a:r>
          </a:p>
          <a:p>
            <a:pPr eaLnBrk="1" hangingPunct="1">
              <a:lnSpc>
                <a:spcPct val="150000"/>
              </a:lnSpc>
              <a:defRPr/>
            </a:pPr>
            <a:endParaRPr lang="en-US" sz="2000">
              <a:latin typeface="Optima" charset="0"/>
            </a:endParaRPr>
          </a:p>
          <a:p>
            <a:pPr marL="457200" indent="-457200" eaLnBrk="1" hangingPunct="1">
              <a:lnSpc>
                <a:spcPct val="150000"/>
              </a:lnSpc>
              <a:buFont typeface="Arial"/>
              <a:buChar char="•"/>
              <a:defRPr/>
            </a:pPr>
            <a:r>
              <a:rPr lang="en-US" sz="2800">
                <a:latin typeface="Optima" charset="0"/>
              </a:rPr>
              <a:t>If the poem is formatted in an unusual way, reproduce the unique formatting as accurately as possible.</a:t>
            </a:r>
          </a:p>
        </p:txBody>
      </p:sp>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8">
            <a:extLst>
              <a:ext uri="{FF2B5EF4-FFF2-40B4-BE49-F238E27FC236}">
                <a16:creationId xmlns:a16="http://schemas.microsoft.com/office/drawing/2014/main" id="{253BA3C1-E357-4848-A9AA-E98CAEDE0E35}"/>
              </a:ext>
            </a:extLst>
          </p:cNvPr>
          <p:cNvGrpSpPr>
            <a:grpSpLocks/>
          </p:cNvGrpSpPr>
          <p:nvPr/>
        </p:nvGrpSpPr>
        <p:grpSpPr bwMode="auto">
          <a:xfrm>
            <a:off x="1128713" y="0"/>
            <a:ext cx="6773862" cy="2022475"/>
            <a:chOff x="0" y="0"/>
            <a:chExt cx="9144000" cy="2762588"/>
          </a:xfrm>
        </p:grpSpPr>
        <p:grpSp>
          <p:nvGrpSpPr>
            <p:cNvPr id="72707" name="Group 1">
              <a:extLst>
                <a:ext uri="{FF2B5EF4-FFF2-40B4-BE49-F238E27FC236}">
                  <a16:creationId xmlns:a16="http://schemas.microsoft.com/office/drawing/2014/main" id="{CDC6BD1D-846F-594B-906A-9AA626366D3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7FCF98DD-23E2-A743-AFEE-7B98BBED6267}"/>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2710" name="Picture 12" descr="High-Rez-OWL-Logo.png">
                <a:extLst>
                  <a:ext uri="{FF2B5EF4-FFF2-40B4-BE49-F238E27FC236}">
                    <a16:creationId xmlns:a16="http://schemas.microsoft.com/office/drawing/2014/main" id="{BB6200B2-D869-E348-83CC-FF1BDBC4A8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08" name="TextBox 10">
              <a:extLst>
                <a:ext uri="{FF2B5EF4-FFF2-40B4-BE49-F238E27FC236}">
                  <a16:creationId xmlns:a16="http://schemas.microsoft.com/office/drawing/2014/main" id="{98F4AF2E-D347-3948-9C72-3A8EA9B4B3C3}"/>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Adding/Omitting Words</a:t>
              </a:r>
            </a:p>
          </p:txBody>
        </p:sp>
      </p:grpSp>
      <p:pic>
        <p:nvPicPr>
          <p:cNvPr id="72706" name="Picture 1">
            <a:extLst>
              <a:ext uri="{FF2B5EF4-FFF2-40B4-BE49-F238E27FC236}">
                <a16:creationId xmlns:a16="http://schemas.microsoft.com/office/drawing/2014/main" id="{197F5B45-8C42-E546-94C9-236386D6E1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619375"/>
            <a:ext cx="85598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425C44-3B1D-304C-BC48-DCD48FBA9106}"/>
              </a:ext>
            </a:extLst>
          </p:cNvPr>
          <p:cNvSpPr txBox="1"/>
          <p:nvPr/>
        </p:nvSpPr>
        <p:spPr>
          <a:xfrm>
            <a:off x="361950" y="2509838"/>
            <a:ext cx="4540250" cy="3040062"/>
          </a:xfrm>
          <a:prstGeom prst="rect">
            <a:avLst/>
          </a:prstGeom>
          <a:noFill/>
        </p:spPr>
        <p:txBody>
          <a:bodyPr>
            <a:spAutoFit/>
          </a:bodyPr>
          <a:lstStyle/>
          <a:p>
            <a:pPr eaLnBrk="1" fontAlgn="auto" hangingPunct="1">
              <a:spcAft>
                <a:spcPts val="0"/>
              </a:spcAft>
              <a:defRPr/>
            </a:pPr>
            <a:r>
              <a:rPr lang="en-US" altLang="en-US" sz="2800" b="1">
                <a:latin typeface="Optima"/>
                <a:ea typeface="+mn-ea"/>
              </a:rPr>
              <a:t>MLA regulates:</a:t>
            </a:r>
          </a:p>
          <a:p>
            <a:pPr eaLnBrk="1" fontAlgn="auto" hangingPunct="1">
              <a:spcAft>
                <a:spcPts val="0"/>
              </a:spcAft>
              <a:defRPr/>
            </a:pPr>
            <a:endParaRPr lang="en-US" altLang="en-US" sz="1200">
              <a:latin typeface="Optima"/>
              <a:ea typeface="+mn-ea"/>
            </a:endParaRPr>
          </a:p>
          <a:p>
            <a:pPr marL="236538" indent="-236538" eaLnBrk="1" fontAlgn="auto" hangingPunct="1">
              <a:lnSpc>
                <a:spcPct val="150000"/>
              </a:lnSpc>
              <a:spcAft>
                <a:spcPts val="0"/>
              </a:spcAft>
              <a:buFont typeface="Arial" pitchFamily="34" charset="0"/>
              <a:buChar char="•"/>
              <a:defRPr/>
            </a:pPr>
            <a:r>
              <a:rPr lang="en-US" altLang="en-US" sz="2800">
                <a:latin typeface="Optima"/>
                <a:ea typeface="+mn-ea"/>
              </a:rPr>
              <a:t>document format</a:t>
            </a:r>
          </a:p>
          <a:p>
            <a:pPr marL="236538" indent="-236538" eaLnBrk="1" fontAlgn="auto" hangingPunct="1">
              <a:lnSpc>
                <a:spcPct val="150000"/>
              </a:lnSpc>
              <a:spcAft>
                <a:spcPts val="0"/>
              </a:spcAft>
              <a:buFont typeface="Arial" pitchFamily="34" charset="0"/>
              <a:buChar char="•"/>
              <a:defRPr/>
            </a:pPr>
            <a:r>
              <a:rPr lang="en-US" altLang="en-US" sz="2800">
                <a:latin typeface="Optima"/>
                <a:ea typeface="+mn-ea"/>
              </a:rPr>
              <a:t>in-text citations</a:t>
            </a:r>
          </a:p>
          <a:p>
            <a:pPr marL="236538" indent="-236538" eaLnBrk="1" fontAlgn="auto" hangingPunct="1">
              <a:lnSpc>
                <a:spcPct val="150000"/>
              </a:lnSpc>
              <a:spcAft>
                <a:spcPts val="0"/>
              </a:spcAft>
              <a:buFont typeface="Arial" pitchFamily="34" charset="0"/>
              <a:buChar char="•"/>
              <a:defRPr/>
            </a:pPr>
            <a:r>
              <a:rPr lang="en-US" altLang="en-US" sz="2800">
                <a:latin typeface="Optima"/>
                <a:ea typeface="+mn-ea"/>
              </a:rPr>
              <a:t>works-cited list</a:t>
            </a:r>
          </a:p>
          <a:p>
            <a:pPr marL="236538" indent="-236538" eaLnBrk="1" fontAlgn="auto" hangingPunct="1">
              <a:lnSpc>
                <a:spcPct val="150000"/>
              </a:lnSpc>
              <a:spcAft>
                <a:spcPts val="0"/>
              </a:spcAft>
              <a:buFont typeface="Arial" pitchFamily="34" charset="0"/>
              <a:buChar char="•"/>
              <a:defRPr/>
            </a:pPr>
            <a:endParaRPr lang="en-US">
              <a:latin typeface="Optima"/>
              <a:ea typeface="+mn-ea"/>
              <a:cs typeface="Optima"/>
            </a:endParaRPr>
          </a:p>
        </p:txBody>
      </p:sp>
      <p:sp>
        <p:nvSpPr>
          <p:cNvPr id="19458" name="TextBox 8">
            <a:extLst>
              <a:ext uri="{FF2B5EF4-FFF2-40B4-BE49-F238E27FC236}">
                <a16:creationId xmlns:a16="http://schemas.microsoft.com/office/drawing/2014/main" id="{1966C702-3164-5B49-BE63-419EE5ABDD3D}"/>
              </a:ext>
            </a:extLst>
          </p:cNvPr>
          <p:cNvSpPr txBox="1">
            <a:spLocks noChangeArrowheads="1"/>
          </p:cNvSpPr>
          <p:nvPr/>
        </p:nvSpPr>
        <p:spPr bwMode="auto">
          <a:xfrm>
            <a:off x="985838" y="3117850"/>
            <a:ext cx="455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lvl="1" eaLnBrk="1" hangingPunct="1">
              <a:spcBef>
                <a:spcPct val="0"/>
              </a:spcBef>
              <a:buFontTx/>
              <a:buNone/>
            </a:pPr>
            <a:endParaRPr lang="en-US" altLang="en-US" sz="1800">
              <a:latin typeface="Optima" panose="02000503060000020004" pitchFamily="2" charset="0"/>
            </a:endParaRPr>
          </a:p>
        </p:txBody>
      </p:sp>
      <p:grpSp>
        <p:nvGrpSpPr>
          <p:cNvPr id="19459" name="Group 10">
            <a:extLst>
              <a:ext uri="{FF2B5EF4-FFF2-40B4-BE49-F238E27FC236}">
                <a16:creationId xmlns:a16="http://schemas.microsoft.com/office/drawing/2014/main" id="{E1B1F25B-2A71-774C-83CD-96F3413E9595}"/>
              </a:ext>
            </a:extLst>
          </p:cNvPr>
          <p:cNvGrpSpPr>
            <a:grpSpLocks/>
          </p:cNvGrpSpPr>
          <p:nvPr/>
        </p:nvGrpSpPr>
        <p:grpSpPr bwMode="auto">
          <a:xfrm>
            <a:off x="1128713" y="0"/>
            <a:ext cx="6773862" cy="2022475"/>
            <a:chOff x="0" y="0"/>
            <a:chExt cx="9144000" cy="2762588"/>
          </a:xfrm>
        </p:grpSpPr>
        <p:grpSp>
          <p:nvGrpSpPr>
            <p:cNvPr id="19461" name="Group 1">
              <a:extLst>
                <a:ext uri="{FF2B5EF4-FFF2-40B4-BE49-F238E27FC236}">
                  <a16:creationId xmlns:a16="http://schemas.microsoft.com/office/drawing/2014/main" id="{E9180306-90C7-9942-A30A-986DE603F6E3}"/>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0BDABD49-AD49-D54A-BAE7-EC17A78925B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9464" name="Picture 14" descr="High-Rez-OWL-Logo.png">
                <a:extLst>
                  <a:ext uri="{FF2B5EF4-FFF2-40B4-BE49-F238E27FC236}">
                    <a16:creationId xmlns:a16="http://schemas.microsoft.com/office/drawing/2014/main" id="{6BB71FA3-D140-E34C-9C0F-0659CA6D39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2" name="TextBox 12">
              <a:extLst>
                <a:ext uri="{FF2B5EF4-FFF2-40B4-BE49-F238E27FC236}">
                  <a16:creationId xmlns:a16="http://schemas.microsoft.com/office/drawing/2014/main" id="{586E0F11-6CE6-8E42-82F1-B5F10C87E61F}"/>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does MLA regulate?</a:t>
              </a:r>
            </a:p>
          </p:txBody>
        </p:sp>
      </p:grpSp>
      <p:pic>
        <p:nvPicPr>
          <p:cNvPr id="19460" name="Picture 9">
            <a:extLst>
              <a:ext uri="{FF2B5EF4-FFF2-40B4-BE49-F238E27FC236}">
                <a16:creationId xmlns:a16="http://schemas.microsoft.com/office/drawing/2014/main" id="{727C1EC7-ED83-E142-847B-A3956BC07E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4350" y="2413000"/>
            <a:ext cx="276066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3" name="Group 9">
            <a:extLst>
              <a:ext uri="{FF2B5EF4-FFF2-40B4-BE49-F238E27FC236}">
                <a16:creationId xmlns:a16="http://schemas.microsoft.com/office/drawing/2014/main" id="{B612BFA9-CABA-AC41-8573-A0380C7DEA62}"/>
              </a:ext>
            </a:extLst>
          </p:cNvPr>
          <p:cNvGrpSpPr>
            <a:grpSpLocks/>
          </p:cNvGrpSpPr>
          <p:nvPr/>
        </p:nvGrpSpPr>
        <p:grpSpPr bwMode="auto">
          <a:xfrm>
            <a:off x="1128713" y="0"/>
            <a:ext cx="6773862" cy="2022475"/>
            <a:chOff x="0" y="0"/>
            <a:chExt cx="9144000" cy="2762588"/>
          </a:xfrm>
        </p:grpSpPr>
        <p:grpSp>
          <p:nvGrpSpPr>
            <p:cNvPr id="74756" name="Group 1">
              <a:extLst>
                <a:ext uri="{FF2B5EF4-FFF2-40B4-BE49-F238E27FC236}">
                  <a16:creationId xmlns:a16="http://schemas.microsoft.com/office/drawing/2014/main" id="{DE2F18E5-46B5-804B-80C3-4F03B656C469}"/>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FB80CFB2-F058-3340-9153-156F2D877C9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4759" name="Picture 13" descr="High-Rez-OWL-Logo.png">
                <a:extLst>
                  <a:ext uri="{FF2B5EF4-FFF2-40B4-BE49-F238E27FC236}">
                    <a16:creationId xmlns:a16="http://schemas.microsoft.com/office/drawing/2014/main" id="{0DFC01BF-D6C2-6746-B7B6-A3AAB38791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757" name="TextBox 11">
              <a:extLst>
                <a:ext uri="{FF2B5EF4-FFF2-40B4-BE49-F238E27FC236}">
                  <a16:creationId xmlns:a16="http://schemas.microsoft.com/office/drawing/2014/main" id="{AB95E686-D8B8-9649-947E-9D5E9376576A}"/>
                </a:ext>
              </a:extLst>
            </p:cNvPr>
            <p:cNvSpPr txBox="1">
              <a:spLocks noChangeArrowheads="1"/>
            </p:cNvSpPr>
            <p:nvPr/>
          </p:nvSpPr>
          <p:spPr bwMode="auto">
            <a:xfrm>
              <a:off x="4381502" y="1066020"/>
              <a:ext cx="4692316" cy="63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 Cited: The Basics</a:t>
              </a:r>
            </a:p>
          </p:txBody>
        </p:sp>
      </p:grpSp>
      <p:pic>
        <p:nvPicPr>
          <p:cNvPr id="74754" name="Picture 6">
            <a:extLst>
              <a:ext uri="{FF2B5EF4-FFF2-40B4-BE49-F238E27FC236}">
                <a16:creationId xmlns:a16="http://schemas.microsoft.com/office/drawing/2014/main" id="{AD0886B5-B9BF-D448-ACD7-AE1472B864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2368550"/>
            <a:ext cx="25400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Box 8">
            <a:extLst>
              <a:ext uri="{FF2B5EF4-FFF2-40B4-BE49-F238E27FC236}">
                <a16:creationId xmlns:a16="http://schemas.microsoft.com/office/drawing/2014/main" id="{ED6E50FE-8120-844A-95EE-41D9AB3301B5}"/>
              </a:ext>
            </a:extLst>
          </p:cNvPr>
          <p:cNvSpPr txBox="1">
            <a:spLocks noChangeArrowheads="1"/>
          </p:cNvSpPr>
          <p:nvPr/>
        </p:nvSpPr>
        <p:spPr bwMode="auto">
          <a:xfrm>
            <a:off x="4152900" y="2116138"/>
            <a:ext cx="3749675"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000">
                <a:solidFill>
                  <a:srgbClr val="5577AE"/>
                </a:solidFill>
                <a:latin typeface="Optima" panose="02000503060000020004" pitchFamily="2" charset="0"/>
              </a:rPr>
              <a:t>Each entry in the list of works cited is made up of core elements given in a specific order. </a:t>
            </a:r>
          </a:p>
          <a:p>
            <a:pPr eaLnBrk="1" hangingPunct="1">
              <a:lnSpc>
                <a:spcPct val="150000"/>
              </a:lnSpc>
              <a:spcBef>
                <a:spcPct val="0"/>
              </a:spcBef>
              <a:buFontTx/>
              <a:buNone/>
            </a:pPr>
            <a:r>
              <a:rPr lang="en-US" altLang="en-US" sz="2000">
                <a:solidFill>
                  <a:srgbClr val="5577AE"/>
                </a:solidFill>
                <a:latin typeface="Optima" panose="02000503060000020004" pitchFamily="2" charset="0"/>
              </a:rPr>
              <a:t>The core elements should be listed in the order in which they appear here. Each element is followed by the punctuation mark shown here.</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Box 5">
            <a:extLst>
              <a:ext uri="{FF2B5EF4-FFF2-40B4-BE49-F238E27FC236}">
                <a16:creationId xmlns:a16="http://schemas.microsoft.com/office/drawing/2014/main" id="{52ABC6DB-8BF2-FF46-8DC0-50ACE27F6D76}"/>
              </a:ext>
            </a:extLst>
          </p:cNvPr>
          <p:cNvSpPr txBox="1">
            <a:spLocks noChangeArrowheads="1"/>
          </p:cNvSpPr>
          <p:nvPr/>
        </p:nvSpPr>
        <p:spPr bwMode="auto">
          <a:xfrm>
            <a:off x="536575" y="1971675"/>
            <a:ext cx="8070850" cy="268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20000"/>
              </a:lnSpc>
              <a:spcBef>
                <a:spcPct val="0"/>
              </a:spcBef>
              <a:buFontTx/>
              <a:buNone/>
            </a:pPr>
            <a:r>
              <a:rPr lang="en-US" altLang="en-US" sz="2400" b="1" dirty="0">
                <a:latin typeface="Optima"/>
                <a:ea typeface="ＭＳ Ｐゴシック"/>
              </a:rPr>
              <a:t>Author.</a:t>
            </a:r>
          </a:p>
          <a:p>
            <a:pPr>
              <a:spcBef>
                <a:spcPct val="0"/>
              </a:spcBef>
              <a:buFontTx/>
              <a:buNone/>
            </a:pPr>
            <a:endParaRPr lang="en-US" altLang="en-US" sz="2000" dirty="0">
              <a:solidFill>
                <a:srgbClr val="5577AE"/>
              </a:solidFill>
              <a:latin typeface="Optima" panose="02000503060000020004" pitchFamily="2" charset="0"/>
            </a:endParaRPr>
          </a:p>
          <a:p>
            <a:pPr>
              <a:spcBef>
                <a:spcPct val="0"/>
              </a:spcBef>
              <a:buFontTx/>
              <a:buNone/>
            </a:pPr>
            <a:r>
              <a:rPr lang="en-US" altLang="en-US" sz="2000" dirty="0">
                <a:solidFill>
                  <a:srgbClr val="5577AE"/>
                </a:solidFill>
                <a:latin typeface="Optima"/>
                <a:ea typeface="ＭＳ Ｐゴシック"/>
              </a:rPr>
              <a:t>Begin the entry with the author’s last name, followed by a comma and the rest of the name, as presented in the work. End this element with a period.</a:t>
            </a:r>
          </a:p>
          <a:p>
            <a:pPr>
              <a:spcBef>
                <a:spcPct val="0"/>
              </a:spcBef>
              <a:buFontTx/>
              <a:buNone/>
            </a:pPr>
            <a:endParaRPr lang="en-US" altLang="en-US" sz="2000" dirty="0">
              <a:solidFill>
                <a:srgbClr val="5577AE"/>
              </a:solidFill>
              <a:latin typeface="Optima" panose="02000503060000020004" pitchFamily="2" charset="0"/>
            </a:endParaRPr>
          </a:p>
          <a:p>
            <a:pPr>
              <a:spcBef>
                <a:spcPct val="0"/>
              </a:spcBef>
              <a:buFontTx/>
              <a:buNone/>
            </a:pPr>
            <a:r>
              <a:rPr lang="en-US" altLang="en-US" sz="2000" i="1" dirty="0">
                <a:latin typeface="Optima"/>
                <a:ea typeface="ＭＳ Ｐゴシック"/>
              </a:rPr>
              <a:t>Examples:</a:t>
            </a:r>
          </a:p>
          <a:p>
            <a:pPr>
              <a:spcBef>
                <a:spcPct val="0"/>
              </a:spcBef>
              <a:buFontTx/>
              <a:buNone/>
            </a:pPr>
            <a:endParaRPr lang="en-US" altLang="en-US" sz="2000" dirty="0">
              <a:solidFill>
                <a:srgbClr val="5577AE"/>
              </a:solidFill>
              <a:latin typeface="Optima" panose="02000503060000020004" pitchFamily="2" charset="0"/>
            </a:endParaRPr>
          </a:p>
        </p:txBody>
      </p:sp>
      <p:grpSp>
        <p:nvGrpSpPr>
          <p:cNvPr id="76802" name="Group 8">
            <a:extLst>
              <a:ext uri="{FF2B5EF4-FFF2-40B4-BE49-F238E27FC236}">
                <a16:creationId xmlns:a16="http://schemas.microsoft.com/office/drawing/2014/main" id="{87423A69-BEB6-C449-9592-0D45E0F7EE18}"/>
              </a:ext>
            </a:extLst>
          </p:cNvPr>
          <p:cNvGrpSpPr>
            <a:grpSpLocks/>
          </p:cNvGrpSpPr>
          <p:nvPr/>
        </p:nvGrpSpPr>
        <p:grpSpPr bwMode="auto">
          <a:xfrm>
            <a:off x="1128713" y="0"/>
            <a:ext cx="6773862" cy="2022475"/>
            <a:chOff x="0" y="0"/>
            <a:chExt cx="9144000" cy="2762588"/>
          </a:xfrm>
        </p:grpSpPr>
        <p:grpSp>
          <p:nvGrpSpPr>
            <p:cNvPr id="76803" name="Group 1">
              <a:extLst>
                <a:ext uri="{FF2B5EF4-FFF2-40B4-BE49-F238E27FC236}">
                  <a16:creationId xmlns:a16="http://schemas.microsoft.com/office/drawing/2014/main" id="{3BEB96E6-9D95-7F4E-9C42-54B79E64BF3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A163DFA-E351-A045-BCF2-4FA24CB0668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6806" name="Picture 12" descr="High-Rez-OWL-Logo.png">
                <a:extLst>
                  <a:ext uri="{FF2B5EF4-FFF2-40B4-BE49-F238E27FC236}">
                    <a16:creationId xmlns:a16="http://schemas.microsoft.com/office/drawing/2014/main" id="{CE408C32-F3F8-9D4A-8C6B-FA08371C8F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04" name="TextBox 10">
              <a:extLst>
                <a:ext uri="{FF2B5EF4-FFF2-40B4-BE49-F238E27FC236}">
                  <a16:creationId xmlns:a16="http://schemas.microsoft.com/office/drawing/2014/main" id="{C0428293-C000-F045-98D5-02DBB03657E1}"/>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Author</a:t>
              </a:r>
            </a:p>
          </p:txBody>
        </p:sp>
      </p:grpSp>
      <p:sp>
        <p:nvSpPr>
          <p:cNvPr id="2" name="TextBox 1">
            <a:extLst>
              <a:ext uri="{FF2B5EF4-FFF2-40B4-BE49-F238E27FC236}">
                <a16:creationId xmlns:a16="http://schemas.microsoft.com/office/drawing/2014/main" id="{E6997D2C-25B5-6C4F-873B-A6BF83F9FE21}"/>
              </a:ext>
            </a:extLst>
          </p:cNvPr>
          <p:cNvSpPr txBox="1"/>
          <p:nvPr/>
        </p:nvSpPr>
        <p:spPr>
          <a:xfrm>
            <a:off x="536575" y="4469258"/>
            <a:ext cx="8070850" cy="1938992"/>
          </a:xfrm>
          <a:prstGeom prst="rect">
            <a:avLst/>
          </a:prstGeom>
          <a:noFill/>
        </p:spPr>
        <p:txBody>
          <a:bodyPr wrap="square" rtlCol="0">
            <a:spAutoFit/>
          </a:bodyPr>
          <a:lstStyle/>
          <a:p>
            <a:pPr marL="457200" marR="0" indent="-457200">
              <a:spcBef>
                <a:spcPts val="0"/>
              </a:spcBef>
              <a:spcAft>
                <a:spcPts val="0"/>
              </a:spcAft>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Baron, Naomi S. “Redefining Reading: The Impact of Digital Communication Media.”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PMLA</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vol. 128, no. 1, Jan. 2013, pp. 193-200.</a:t>
            </a:r>
          </a:p>
          <a:p>
            <a:pPr marL="457200" marR="0" indent="-457200">
              <a:spcBef>
                <a:spcPts val="0"/>
              </a:spcBef>
              <a:spcAft>
                <a:spcPts val="0"/>
              </a:spcAft>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marR="0" indent="-457200">
              <a:spcBef>
                <a:spcPts val="0"/>
              </a:spcBef>
              <a:spcAft>
                <a:spcPts val="0"/>
              </a:spcAft>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Jacobs, Alan.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Pleasures of Reading in an Age of Distraction</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Oxford UP, 2011.</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Box 5">
            <a:extLst>
              <a:ext uri="{FF2B5EF4-FFF2-40B4-BE49-F238E27FC236}">
                <a16:creationId xmlns:a16="http://schemas.microsoft.com/office/drawing/2014/main" id="{7ED2B071-7BF7-AB47-934E-C3CDA378C5FB}"/>
              </a:ext>
            </a:extLst>
          </p:cNvPr>
          <p:cNvSpPr txBox="1">
            <a:spLocks noChangeArrowheads="1"/>
          </p:cNvSpPr>
          <p:nvPr/>
        </p:nvSpPr>
        <p:spPr bwMode="auto">
          <a:xfrm>
            <a:off x="474663" y="1958975"/>
            <a:ext cx="8194675" cy="575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buFontTx/>
              <a:buNone/>
            </a:pPr>
            <a:r>
              <a:rPr lang="en-US" altLang="en-US" sz="2400" b="1" dirty="0">
                <a:latin typeface="Optima"/>
                <a:ea typeface="ＭＳ Ｐゴシック"/>
              </a:rPr>
              <a:t>Title of source.</a:t>
            </a:r>
          </a:p>
          <a:p>
            <a:pPr>
              <a:spcBef>
                <a:spcPct val="0"/>
              </a:spcBef>
              <a:buFontTx/>
              <a:buNone/>
            </a:pPr>
            <a:r>
              <a:rPr lang="en-US" altLang="en-US" sz="1800" i="1" dirty="0">
                <a:latin typeface="Optima"/>
                <a:ea typeface="ＭＳ Ｐゴシック"/>
              </a:rPr>
              <a:t>Books and websites should be in italics:</a:t>
            </a:r>
          </a:p>
          <a:p>
            <a:pPr>
              <a:spcBef>
                <a:spcPct val="0"/>
              </a:spcBef>
              <a:buFontTx/>
              <a:buNone/>
            </a:pPr>
            <a:endParaRPr lang="en-US" altLang="en-US" sz="1800" i="1" dirty="0">
              <a:latin typeface="Optima"/>
              <a:ea typeface="ＭＳ Ｐゴシック"/>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Hollmichel, Stefanie.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So Many Books</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2003-13,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somanybooksblog.com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Linett, Maren Tova.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Modernism, Feminism, and Jewishness</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Cambridge UP, 2007.</a:t>
            </a:r>
          </a:p>
          <a:p>
            <a:pPr>
              <a:spcBef>
                <a:spcPct val="0"/>
              </a:spcBef>
              <a:buFontTx/>
              <a:buNone/>
            </a:pPr>
            <a:r>
              <a:rPr lang="en-US" altLang="en-US" sz="1800" dirty="0">
                <a:latin typeface="Optima"/>
                <a:ea typeface="ＭＳ Ｐゴシック"/>
              </a:rPr>
              <a:t> </a:t>
            </a:r>
            <a:endParaRPr lang="en-US" altLang="en-US" sz="1800" dirty="0">
              <a:solidFill>
                <a:srgbClr val="5577AE"/>
              </a:solidFill>
              <a:latin typeface="Optima"/>
              <a:ea typeface="ＭＳ Ｐゴシック"/>
            </a:endParaRPr>
          </a:p>
          <a:p>
            <a:pPr>
              <a:spcBef>
                <a:spcPct val="0"/>
              </a:spcBef>
              <a:buFontTx/>
              <a:buNone/>
            </a:pPr>
            <a:r>
              <a:rPr lang="en-US" altLang="en-US" sz="1800" i="1" dirty="0">
                <a:latin typeface="Optima"/>
                <a:ea typeface="ＭＳ Ｐゴシック"/>
              </a:rPr>
              <a:t>Periodicals (journal, magazine, newspaper article), television episodes, and songs should be in quotation marks:</a:t>
            </a:r>
          </a:p>
          <a:p>
            <a:pPr marL="457200" lvl="0" indent="-457200">
              <a:spcBef>
                <a:spcPts val="0"/>
              </a:spcBef>
              <a:spcAft>
                <a:spcPts val="0"/>
              </a:spcAft>
              <a:buNone/>
            </a:pPr>
            <a:r>
              <a:rPr lang="en-US" sz="2000" dirty="0">
                <a:solidFill>
                  <a:srgbClr val="0070C0"/>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Beyoncé. “Pretty Hurts.” Beyoncé, Parkwood Entertainment, 2013,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www.beyonce.com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/album/</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beyonce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media_view</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=songs.</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Goldman, Anne. “Questions of Transport: Reading Primo Levi Reading Dante.”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Georgia Review</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vol. 64, no. 1, 2010, pp. 69-88.</a:t>
            </a:r>
          </a:p>
          <a:p>
            <a:pPr>
              <a:spcBef>
                <a:spcPct val="0"/>
              </a:spcBef>
              <a:buFontTx/>
              <a:buNone/>
            </a:pPr>
            <a:endParaRPr lang="en-US" altLang="en-US" sz="1800" i="1" dirty="0">
              <a:latin typeface="Optima"/>
              <a:ea typeface="ＭＳ Ｐゴシック"/>
            </a:endParaRPr>
          </a:p>
          <a:p>
            <a:pPr>
              <a:spcBef>
                <a:spcPct val="0"/>
              </a:spcBef>
              <a:buFontTx/>
              <a:buNone/>
            </a:pPr>
            <a:endParaRPr lang="en-US" altLang="en-US" sz="1800" i="1" dirty="0">
              <a:latin typeface="Optima"/>
              <a:ea typeface="ＭＳ Ｐゴシック"/>
            </a:endParaRPr>
          </a:p>
          <a:p>
            <a:pPr>
              <a:spcBef>
                <a:spcPct val="0"/>
              </a:spcBef>
              <a:buFontTx/>
              <a:buNone/>
            </a:pPr>
            <a:endParaRPr lang="en-US" altLang="en-US" sz="1800" i="1" dirty="0">
              <a:latin typeface="Optima"/>
              <a:ea typeface="ＭＳ Ｐゴシック"/>
            </a:endParaRPr>
          </a:p>
          <a:p>
            <a:pPr>
              <a:spcBef>
                <a:spcPct val="0"/>
              </a:spcBef>
              <a:buFontTx/>
              <a:buNone/>
            </a:pPr>
            <a:endParaRPr lang="en-US" altLang="en-US" sz="1800" dirty="0">
              <a:solidFill>
                <a:srgbClr val="5577AE"/>
              </a:solidFill>
              <a:latin typeface="Optima" panose="02000503060000020004" pitchFamily="2" charset="0"/>
            </a:endParaRPr>
          </a:p>
          <a:p>
            <a:pPr eaLnBrk="1" hangingPunct="1">
              <a:lnSpc>
                <a:spcPct val="120000"/>
              </a:lnSpc>
              <a:spcBef>
                <a:spcPct val="0"/>
              </a:spcBef>
              <a:buFontTx/>
              <a:buNone/>
            </a:pPr>
            <a:endParaRPr lang="en-US" altLang="en-US" sz="1600" dirty="0">
              <a:latin typeface="Optima" panose="02000503060000020004" pitchFamily="2" charset="0"/>
            </a:endParaRPr>
          </a:p>
        </p:txBody>
      </p:sp>
      <p:grpSp>
        <p:nvGrpSpPr>
          <p:cNvPr id="78850" name="Group 8">
            <a:extLst>
              <a:ext uri="{FF2B5EF4-FFF2-40B4-BE49-F238E27FC236}">
                <a16:creationId xmlns:a16="http://schemas.microsoft.com/office/drawing/2014/main" id="{4E89456C-82C6-C440-9D41-FD226DB80FF7}"/>
              </a:ext>
            </a:extLst>
          </p:cNvPr>
          <p:cNvGrpSpPr>
            <a:grpSpLocks/>
          </p:cNvGrpSpPr>
          <p:nvPr/>
        </p:nvGrpSpPr>
        <p:grpSpPr bwMode="auto">
          <a:xfrm>
            <a:off x="1128713" y="0"/>
            <a:ext cx="6773862" cy="2022475"/>
            <a:chOff x="0" y="0"/>
            <a:chExt cx="9144000" cy="2762588"/>
          </a:xfrm>
        </p:grpSpPr>
        <p:grpSp>
          <p:nvGrpSpPr>
            <p:cNvPr id="78851" name="Group 1">
              <a:extLst>
                <a:ext uri="{FF2B5EF4-FFF2-40B4-BE49-F238E27FC236}">
                  <a16:creationId xmlns:a16="http://schemas.microsoft.com/office/drawing/2014/main" id="{7D4748EF-6830-4F4E-91DE-70E8F7D458D1}"/>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6B82A72-5A50-9F44-9B48-7FD5EBAA5A0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8854" name="Picture 12" descr="High-Rez-OWL-Logo.png">
                <a:extLst>
                  <a:ext uri="{FF2B5EF4-FFF2-40B4-BE49-F238E27FC236}">
                    <a16:creationId xmlns:a16="http://schemas.microsoft.com/office/drawing/2014/main" id="{F253DE4B-F676-6D47-878D-67821BD3C1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852" name="TextBox 10">
              <a:extLst>
                <a:ext uri="{FF2B5EF4-FFF2-40B4-BE49-F238E27FC236}">
                  <a16:creationId xmlns:a16="http://schemas.microsoft.com/office/drawing/2014/main" id="{5D8FB83D-22A5-804E-B200-9213E6310E8B}"/>
                </a:ext>
              </a:extLst>
            </p:cNvPr>
            <p:cNvSpPr txBox="1">
              <a:spLocks noChangeArrowheads="1"/>
            </p:cNvSpPr>
            <p:nvPr/>
          </p:nvSpPr>
          <p:spPr bwMode="auto">
            <a:xfrm>
              <a:off x="4381502" y="1043303"/>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Title of Source</a:t>
              </a:r>
            </a:p>
          </p:txBody>
        </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5">
            <a:extLst>
              <a:ext uri="{FF2B5EF4-FFF2-40B4-BE49-F238E27FC236}">
                <a16:creationId xmlns:a16="http://schemas.microsoft.com/office/drawing/2014/main" id="{E890E7CF-1B5A-354B-8BDF-6FD49C322ECE}"/>
              </a:ext>
            </a:extLst>
          </p:cNvPr>
          <p:cNvSpPr txBox="1">
            <a:spLocks noChangeArrowheads="1"/>
          </p:cNvSpPr>
          <p:nvPr/>
        </p:nvSpPr>
        <p:spPr bwMode="auto">
          <a:xfrm>
            <a:off x="479425" y="2263775"/>
            <a:ext cx="8185150" cy="456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10000"/>
              </a:lnSpc>
              <a:spcBef>
                <a:spcPct val="0"/>
              </a:spcBef>
              <a:buFontTx/>
              <a:buNone/>
            </a:pPr>
            <a:r>
              <a:rPr lang="en-US" altLang="en-US" sz="2400" b="1" dirty="0">
                <a:latin typeface="Optima" panose="02000503060000020004" pitchFamily="2" charset="0"/>
              </a:rPr>
              <a:t>Title of container,</a:t>
            </a:r>
          </a:p>
          <a:p>
            <a:pPr eaLnBrk="1" hangingPunct="1">
              <a:lnSpc>
                <a:spcPct val="110000"/>
              </a:lnSpc>
              <a:spcBef>
                <a:spcPct val="0"/>
              </a:spcBef>
              <a:buFontTx/>
              <a:buNone/>
            </a:pPr>
            <a:endParaRPr lang="en-US" altLang="en-US" sz="2000" i="1" dirty="0">
              <a:latin typeface="Optima" panose="02000503060000020004" pitchFamily="2" charset="0"/>
            </a:endParaRPr>
          </a:p>
          <a:p>
            <a:pPr eaLnBrk="1" hangingPunct="1">
              <a:lnSpc>
                <a:spcPct val="110000"/>
              </a:lnSpc>
              <a:spcBef>
                <a:spcPct val="0"/>
              </a:spcBef>
              <a:buFontTx/>
              <a:buNone/>
            </a:pPr>
            <a:r>
              <a:rPr lang="en-US" altLang="en-US" sz="2000" i="1" dirty="0">
                <a:latin typeface="Optima" panose="02000503060000020004" pitchFamily="2" charset="0"/>
              </a:rPr>
              <a:t>Examples:</a:t>
            </a:r>
            <a:endParaRPr lang="en-US" altLang="en-US" sz="1800" i="1" dirty="0">
              <a:latin typeface="Optima" panose="02000503060000020004" pitchFamily="2" charset="0"/>
            </a:endParaRPr>
          </a:p>
          <a:p>
            <a:pPr marL="457200" lvl="0" indent="-457200">
              <a:spcBef>
                <a:spcPts val="0"/>
              </a:spcBef>
              <a:spcAft>
                <a:spcPts val="0"/>
              </a:spcAft>
              <a:buNone/>
            </a:pPr>
            <a:endPar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Bazin, Patrick. “Toward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Metareading</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The Future of the Book, edited by Geoffrey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Nunberg</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U of California P, 1996, pp. 153-68.</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Hollmichel, Stefanie. “The Reading Brain: Differences between Digital and Print.” So Many Books, 25 Apr. 2013,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somanybooksblog.com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/2013/04/25/the-reading-brain-differences-between-digital-and-print/.</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“Under the Gun.” Pretty Little Liars, season 4, episode 6, ABC Family, 16 July 2013. Hulu,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hulu.com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/watch/511318.</a:t>
            </a:r>
          </a:p>
          <a:p>
            <a:pPr>
              <a:spcBef>
                <a:spcPct val="0"/>
              </a:spcBef>
              <a:buFontTx/>
              <a:buNone/>
            </a:pPr>
            <a:endParaRPr lang="en-US" altLang="en-US" sz="2000" dirty="0"/>
          </a:p>
        </p:txBody>
      </p:sp>
      <p:grpSp>
        <p:nvGrpSpPr>
          <p:cNvPr id="80898" name="Group 8">
            <a:extLst>
              <a:ext uri="{FF2B5EF4-FFF2-40B4-BE49-F238E27FC236}">
                <a16:creationId xmlns:a16="http://schemas.microsoft.com/office/drawing/2014/main" id="{903DEFA5-1A65-F643-8E3B-6C189F3CC00E}"/>
              </a:ext>
            </a:extLst>
          </p:cNvPr>
          <p:cNvGrpSpPr>
            <a:grpSpLocks/>
          </p:cNvGrpSpPr>
          <p:nvPr/>
        </p:nvGrpSpPr>
        <p:grpSpPr bwMode="auto">
          <a:xfrm>
            <a:off x="1128713" y="0"/>
            <a:ext cx="6773862" cy="2022475"/>
            <a:chOff x="0" y="0"/>
            <a:chExt cx="9144000" cy="2762588"/>
          </a:xfrm>
        </p:grpSpPr>
        <p:grpSp>
          <p:nvGrpSpPr>
            <p:cNvPr id="80899" name="Group 1">
              <a:extLst>
                <a:ext uri="{FF2B5EF4-FFF2-40B4-BE49-F238E27FC236}">
                  <a16:creationId xmlns:a16="http://schemas.microsoft.com/office/drawing/2014/main" id="{6CB66E37-6F29-DD45-8DC2-0AF792EE1CE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0B00586C-F15E-614D-9221-0120419121BF}"/>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0902" name="Picture 12" descr="High-Rez-OWL-Logo.png">
                <a:extLst>
                  <a:ext uri="{FF2B5EF4-FFF2-40B4-BE49-F238E27FC236}">
                    <a16:creationId xmlns:a16="http://schemas.microsoft.com/office/drawing/2014/main" id="{789E5064-D860-C14F-83EA-428D87FA27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900" name="TextBox 10">
              <a:extLst>
                <a:ext uri="{FF2B5EF4-FFF2-40B4-BE49-F238E27FC236}">
                  <a16:creationId xmlns:a16="http://schemas.microsoft.com/office/drawing/2014/main" id="{56C55278-7978-8049-89B5-BB0617DD624D}"/>
                </a:ext>
              </a:extLst>
            </p:cNvPr>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Title of Container</a:t>
              </a:r>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Box 5">
            <a:extLst>
              <a:ext uri="{FF2B5EF4-FFF2-40B4-BE49-F238E27FC236}">
                <a16:creationId xmlns:a16="http://schemas.microsoft.com/office/drawing/2014/main" id="{737DFBAC-139D-794A-9A2B-4F450A265045}"/>
              </a:ext>
            </a:extLst>
          </p:cNvPr>
          <p:cNvSpPr txBox="1">
            <a:spLocks noChangeArrowheads="1"/>
          </p:cNvSpPr>
          <p:nvPr/>
        </p:nvSpPr>
        <p:spPr bwMode="auto">
          <a:xfrm>
            <a:off x="563563" y="2249488"/>
            <a:ext cx="8016875"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Other contributors,</a:t>
            </a:r>
          </a:p>
          <a:p>
            <a:pPr eaLnBrk="1" hangingPunct="1">
              <a:spcBef>
                <a:spcPct val="0"/>
              </a:spcBef>
              <a:buFontTx/>
              <a:buNone/>
            </a:pPr>
            <a:endParaRPr lang="en-US" altLang="en-US" sz="2400" b="1" dirty="0">
              <a:latin typeface="Optima" panose="02000503060000020004" pitchFamily="2" charset="0"/>
            </a:endParaRPr>
          </a:p>
          <a:p>
            <a:pPr eaLnBrk="1" hangingPunct="1">
              <a:spcBef>
                <a:spcPct val="0"/>
              </a:spcBef>
              <a:buFontTx/>
              <a:buNone/>
            </a:pPr>
            <a:r>
              <a:rPr lang="en-US" altLang="en-US" sz="2000" i="1" dirty="0">
                <a:latin typeface="Optima" panose="02000503060000020004" pitchFamily="2" charset="0"/>
              </a:rPr>
              <a:t>Examples:</a:t>
            </a:r>
            <a:endParaRPr lang="en-US" altLang="en-US" sz="600" i="1" dirty="0">
              <a:latin typeface="Optima" panose="02000503060000020004" pitchFamily="2" charset="0"/>
            </a:endParaRPr>
          </a:p>
          <a:p>
            <a:pPr marL="457200" lvl="0" indent="-457200">
              <a:spcBef>
                <a:spcPts val="0"/>
              </a:spcBef>
              <a:spcAft>
                <a:spcPts val="0"/>
              </a:spcAft>
              <a:buNone/>
            </a:pPr>
            <a:endPar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endParaRPr>
          </a:p>
          <a:p>
            <a:pPr marL="457200" lvl="0" indent="-457200">
              <a:spcBef>
                <a:spcPts val="0"/>
              </a:spcBef>
              <a:spcAft>
                <a:spcPts val="0"/>
              </a:spcAft>
              <a:buNone/>
            </a:pPr>
            <a:r>
              <a:rPr lang="en-US" sz="20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Chartier</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Roger. The Order of Books: Readers, Authors, and Libraries in Europe between the Fourteenth and Eighteenth Centuries. Translated by Lydia G. Cochrane, Stanford UP, 1994.</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“Hush.” Buffy the Vampire Slayer, created by Joss </a:t>
            </a:r>
            <a:r>
              <a:rPr lang="en-US" sz="20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Whedon</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performance by Sarah Michelle Gellar, season 4, episode 10, Mutant Enemy, 1999.</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Woolf, Virginia. Jacob’s Room. Annotated and with an introduction by </a:t>
            </a:r>
            <a:r>
              <a:rPr lang="en-US" sz="20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Vara</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r>
              <a:rPr lang="en-US" sz="20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Neverow</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Harcourt, Inc., 2008.</a:t>
            </a:r>
          </a:p>
          <a:p>
            <a:pPr eaLnBrk="1" hangingPunct="1">
              <a:spcBef>
                <a:spcPct val="0"/>
              </a:spcBef>
              <a:buFontTx/>
              <a:buNone/>
            </a:pPr>
            <a:endParaRPr lang="en-US" altLang="en-US" sz="600" i="1" dirty="0">
              <a:latin typeface="Optima" panose="02000503060000020004" pitchFamily="2" charset="0"/>
            </a:endParaRPr>
          </a:p>
        </p:txBody>
      </p:sp>
      <p:grpSp>
        <p:nvGrpSpPr>
          <p:cNvPr id="82946" name="Group 8">
            <a:extLst>
              <a:ext uri="{FF2B5EF4-FFF2-40B4-BE49-F238E27FC236}">
                <a16:creationId xmlns:a16="http://schemas.microsoft.com/office/drawing/2014/main" id="{E0B6F650-9C68-BC4F-9402-9E307CE3360E}"/>
              </a:ext>
            </a:extLst>
          </p:cNvPr>
          <p:cNvGrpSpPr>
            <a:grpSpLocks/>
          </p:cNvGrpSpPr>
          <p:nvPr/>
        </p:nvGrpSpPr>
        <p:grpSpPr bwMode="auto">
          <a:xfrm>
            <a:off x="1128713" y="0"/>
            <a:ext cx="6773862" cy="2022475"/>
            <a:chOff x="0" y="0"/>
            <a:chExt cx="9144000" cy="2762588"/>
          </a:xfrm>
        </p:grpSpPr>
        <p:grpSp>
          <p:nvGrpSpPr>
            <p:cNvPr id="82947" name="Group 1">
              <a:extLst>
                <a:ext uri="{FF2B5EF4-FFF2-40B4-BE49-F238E27FC236}">
                  <a16:creationId xmlns:a16="http://schemas.microsoft.com/office/drawing/2014/main" id="{96FD3505-C4E4-5340-B586-3BD050B13B64}"/>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9BB88764-C595-EA44-905B-A8BE85D390B5}"/>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2950" name="Picture 12" descr="High-Rez-OWL-Logo.png">
                <a:extLst>
                  <a:ext uri="{FF2B5EF4-FFF2-40B4-BE49-F238E27FC236}">
                    <a16:creationId xmlns:a16="http://schemas.microsoft.com/office/drawing/2014/main" id="{79592782-962B-4147-8844-A4F10E5191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948" name="TextBox 10">
              <a:extLst>
                <a:ext uri="{FF2B5EF4-FFF2-40B4-BE49-F238E27FC236}">
                  <a16:creationId xmlns:a16="http://schemas.microsoft.com/office/drawing/2014/main" id="{8FA0B068-2848-7A4F-B88B-6BCBF4EA4638}"/>
                </a:ext>
              </a:extLst>
            </p:cNvPr>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Other Contributors</a:t>
              </a:r>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Box 5">
            <a:extLst>
              <a:ext uri="{FF2B5EF4-FFF2-40B4-BE49-F238E27FC236}">
                <a16:creationId xmlns:a16="http://schemas.microsoft.com/office/drawing/2014/main" id="{E5F5CC73-D660-0442-A284-74D68852A370}"/>
              </a:ext>
            </a:extLst>
          </p:cNvPr>
          <p:cNvSpPr txBox="1">
            <a:spLocks noChangeArrowheads="1"/>
          </p:cNvSpPr>
          <p:nvPr/>
        </p:nvSpPr>
        <p:spPr bwMode="auto">
          <a:xfrm>
            <a:off x="520700" y="2327275"/>
            <a:ext cx="81026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Version,</a:t>
            </a:r>
          </a:p>
          <a:p>
            <a:pPr eaLnBrk="1" hangingPunct="1">
              <a:spcBef>
                <a:spcPct val="0"/>
              </a:spcBef>
              <a:buFontTx/>
              <a:buNone/>
            </a:pPr>
            <a:endParaRPr lang="en-US" altLang="en-US" sz="1800" b="1" dirty="0">
              <a:latin typeface="Optima" panose="02000503060000020004" pitchFamily="2" charset="0"/>
            </a:endParaRPr>
          </a:p>
          <a:p>
            <a:pPr>
              <a:spcBef>
                <a:spcPct val="0"/>
              </a:spcBef>
              <a:buFontTx/>
              <a:buNone/>
            </a:pPr>
            <a:r>
              <a:rPr lang="en-US" altLang="en-US" sz="1800" dirty="0">
                <a:solidFill>
                  <a:srgbClr val="5577AE"/>
                </a:solidFill>
                <a:latin typeface="Optima" panose="02000503060000020004" pitchFamily="2" charset="0"/>
              </a:rPr>
              <a:t>If a source is listed as an edition or version of a work, include it in your citation.</a:t>
            </a:r>
          </a:p>
          <a:p>
            <a:pPr>
              <a:spcBef>
                <a:spcPct val="0"/>
              </a:spcBef>
              <a:buFontTx/>
              <a:buNone/>
            </a:pPr>
            <a:endParaRPr lang="en-US" altLang="en-US" sz="1800" i="1" dirty="0">
              <a:latin typeface="Optima" panose="02000503060000020004" pitchFamily="2" charset="0"/>
            </a:endParaRPr>
          </a:p>
          <a:p>
            <a:pPr>
              <a:spcBef>
                <a:spcPct val="0"/>
              </a:spcBef>
              <a:buFontTx/>
              <a:buNone/>
            </a:pPr>
            <a:r>
              <a:rPr lang="en-US" altLang="en-US" sz="1800" i="1" dirty="0">
                <a:latin typeface="Optima" panose="02000503060000020004" pitchFamily="2" charset="0"/>
              </a:rPr>
              <a:t>Examples:</a:t>
            </a:r>
          </a:p>
          <a:p>
            <a:pPr>
              <a:spcBef>
                <a:spcPct val="0"/>
              </a:spcBef>
              <a:buFontTx/>
              <a:buNone/>
            </a:pPr>
            <a:endParaRPr lang="en-US" altLang="en-US" sz="2000" i="1" dirty="0">
              <a:solidFill>
                <a:srgbClr val="5577AE"/>
              </a:solidFill>
              <a:latin typeface="Optima" panose="02000503060000020004" pitchFamily="2" charset="0"/>
            </a:endParaRPr>
          </a:p>
          <a:p>
            <a:pPr marL="457200" lvl="0" indent="-457200">
              <a:spcBef>
                <a:spcPts val="0"/>
              </a:spcBef>
              <a:spcAft>
                <a:spcPts val="0"/>
              </a:spcAft>
              <a:buNone/>
            </a:pP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Bible</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Authorized King James Version, Oxford UP, 1998.</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Newcomb, Horace, editor.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Television: The Critical View</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7</a:t>
            </a:r>
            <a:r>
              <a:rPr lang="en-US" sz="2000" baseline="30000" dirty="0">
                <a:solidFill>
                  <a:srgbClr val="5577AE"/>
                </a:solidFill>
                <a:latin typeface="Optima" panose="02000503060000020004" pitchFamily="2" charset="0"/>
                <a:ea typeface="Calibri" panose="020F0502020204030204" pitchFamily="34" charset="0"/>
                <a:cs typeface="Times New Roman" panose="02020603050405020304" pitchFamily="18" charset="0"/>
              </a:rPr>
              <a:t>th</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ed., Oxford UP, 2007.</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Scott, Ridley, director.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Blade Runner</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1982. Performance by Harrison Ford, director’s cut, Warner Bros., 1992.</a:t>
            </a:r>
          </a:p>
          <a:p>
            <a:pPr lvl="0">
              <a:spcBef>
                <a:spcPct val="0"/>
              </a:spcBef>
              <a:buNone/>
            </a:pPr>
            <a:endParaRPr lang="en-US" sz="1800" dirty="0">
              <a:solidFill>
                <a:prstClr val="black"/>
              </a:solidFill>
            </a:endParaRPr>
          </a:p>
          <a:p>
            <a:pPr>
              <a:spcBef>
                <a:spcPct val="0"/>
              </a:spcBef>
              <a:buFontTx/>
              <a:buNone/>
            </a:pPr>
            <a:endParaRPr lang="en-US" altLang="en-US" sz="2000" dirty="0">
              <a:solidFill>
                <a:srgbClr val="5577AE"/>
              </a:solidFill>
              <a:latin typeface="Optima" panose="02000503060000020004" pitchFamily="2" charset="0"/>
            </a:endParaRPr>
          </a:p>
          <a:p>
            <a:pPr eaLnBrk="1" hangingPunct="1">
              <a:spcBef>
                <a:spcPct val="0"/>
              </a:spcBef>
              <a:buFontTx/>
              <a:buNone/>
            </a:pPr>
            <a:endParaRPr lang="en-US" altLang="en-US" sz="1200" dirty="0">
              <a:latin typeface="Optima" panose="02000503060000020004" pitchFamily="2" charset="0"/>
            </a:endParaRPr>
          </a:p>
        </p:txBody>
      </p:sp>
      <p:grpSp>
        <p:nvGrpSpPr>
          <p:cNvPr id="84994" name="Group 8">
            <a:extLst>
              <a:ext uri="{FF2B5EF4-FFF2-40B4-BE49-F238E27FC236}">
                <a16:creationId xmlns:a16="http://schemas.microsoft.com/office/drawing/2014/main" id="{9BD53D15-F059-944A-9040-3329283218EC}"/>
              </a:ext>
            </a:extLst>
          </p:cNvPr>
          <p:cNvGrpSpPr>
            <a:grpSpLocks/>
          </p:cNvGrpSpPr>
          <p:nvPr/>
        </p:nvGrpSpPr>
        <p:grpSpPr bwMode="auto">
          <a:xfrm>
            <a:off x="1128713" y="0"/>
            <a:ext cx="6773862" cy="2022475"/>
            <a:chOff x="0" y="0"/>
            <a:chExt cx="9144000" cy="2762588"/>
          </a:xfrm>
        </p:grpSpPr>
        <p:grpSp>
          <p:nvGrpSpPr>
            <p:cNvPr id="84995" name="Group 1">
              <a:extLst>
                <a:ext uri="{FF2B5EF4-FFF2-40B4-BE49-F238E27FC236}">
                  <a16:creationId xmlns:a16="http://schemas.microsoft.com/office/drawing/2014/main" id="{648CF25A-50F4-6848-AA68-4868D7C37483}"/>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CEF5FCF1-6381-3A47-B0BA-B9683EFC861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4998" name="Picture 12" descr="High-Rez-OWL-Logo.png">
                <a:extLst>
                  <a:ext uri="{FF2B5EF4-FFF2-40B4-BE49-F238E27FC236}">
                    <a16:creationId xmlns:a16="http://schemas.microsoft.com/office/drawing/2014/main" id="{A70DF166-18BB-2442-BB4E-F385BC8429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996" name="TextBox 10">
              <a:extLst>
                <a:ext uri="{FF2B5EF4-FFF2-40B4-BE49-F238E27FC236}">
                  <a16:creationId xmlns:a16="http://schemas.microsoft.com/office/drawing/2014/main" id="{AC4B1F8E-0CDA-C14E-A24A-B22E506CC504}"/>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Version</a:t>
              </a:r>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Box 5">
            <a:extLst>
              <a:ext uri="{FF2B5EF4-FFF2-40B4-BE49-F238E27FC236}">
                <a16:creationId xmlns:a16="http://schemas.microsoft.com/office/drawing/2014/main" id="{3B1A1DCE-F2E1-E443-B477-F47B81C0DF5A}"/>
              </a:ext>
            </a:extLst>
          </p:cNvPr>
          <p:cNvSpPr txBox="1">
            <a:spLocks noChangeArrowheads="1"/>
          </p:cNvSpPr>
          <p:nvPr/>
        </p:nvSpPr>
        <p:spPr bwMode="auto">
          <a:xfrm>
            <a:off x="520700" y="1649413"/>
            <a:ext cx="8102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a:ea typeface="ＭＳ Ｐゴシック"/>
              </a:rPr>
              <a:t>Number,</a:t>
            </a:r>
          </a:p>
          <a:p>
            <a:pPr eaLnBrk="1" hangingPunct="1">
              <a:spcBef>
                <a:spcPct val="0"/>
              </a:spcBef>
              <a:buFontTx/>
              <a:buNone/>
            </a:pPr>
            <a:endParaRPr lang="en-US" altLang="en-US" sz="2400" b="1" dirty="0">
              <a:latin typeface="Optima" panose="02000503060000020004" pitchFamily="2" charset="0"/>
            </a:endParaRPr>
          </a:p>
          <a:p>
            <a:pPr>
              <a:spcBef>
                <a:spcPct val="0"/>
              </a:spcBef>
              <a:buFontTx/>
              <a:buNone/>
            </a:pPr>
            <a:r>
              <a:rPr lang="en-US" altLang="en-US" sz="2000" dirty="0">
                <a:solidFill>
                  <a:srgbClr val="5577AE"/>
                </a:solidFill>
                <a:latin typeface="Optima"/>
                <a:ea typeface="ＭＳ Ｐゴシック"/>
              </a:rPr>
              <a:t>If a source is part of a numbered sequence, such as a multi-volume book, or journal with both volume and issue numbers, those numbers must be listed in your citation.</a:t>
            </a:r>
          </a:p>
          <a:p>
            <a:pPr>
              <a:spcBef>
                <a:spcPct val="0"/>
              </a:spcBef>
              <a:buFontTx/>
              <a:buNone/>
            </a:pPr>
            <a:endParaRPr lang="en-US" altLang="en-US" sz="2000" dirty="0">
              <a:solidFill>
                <a:srgbClr val="5577AE"/>
              </a:solidFill>
              <a:latin typeface="Optima" panose="02000503060000020004" pitchFamily="2" charset="0"/>
            </a:endParaRPr>
          </a:p>
          <a:p>
            <a:pPr>
              <a:spcBef>
                <a:spcPct val="0"/>
              </a:spcBef>
              <a:buFontTx/>
              <a:buNone/>
            </a:pPr>
            <a:r>
              <a:rPr lang="en-US" altLang="en-US" sz="2000" i="1" dirty="0">
                <a:latin typeface="Optima" panose="02000503060000020004" pitchFamily="2" charset="0"/>
              </a:rPr>
              <a:t>Examples:</a:t>
            </a:r>
          </a:p>
          <a:p>
            <a:pPr>
              <a:spcBef>
                <a:spcPct val="0"/>
              </a:spcBef>
              <a:buFontTx/>
              <a:buNone/>
            </a:pPr>
            <a:endParaRPr lang="en-US" altLang="en-US" sz="2000" dirty="0">
              <a:solidFill>
                <a:srgbClr val="5577AE"/>
              </a:solidFill>
              <a:latin typeface="Optima" panose="02000503060000020004" pitchFamily="2"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Baron, Naomi S. “Redefining Reading: The Impact of Digital Communication Media.”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PMLA</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vol. 128, no. 1, Jan. 2013, pp. 193-200.</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“Hush.”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Buffy the Vampire Slayer</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created by Joss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Whedon</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performance by Sarah Michelle Gellar, season 4, episode 10, Mutant Enemy, 1999.</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Wellek</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René.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A History of Modern Criticism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1750-1950. Vol. 5, Yale UP, 1986.</a:t>
            </a:r>
          </a:p>
          <a:p>
            <a:pPr>
              <a:spcBef>
                <a:spcPct val="0"/>
              </a:spcBef>
              <a:buFontTx/>
              <a:buNone/>
            </a:pPr>
            <a:endParaRPr lang="en-US" altLang="en-US" sz="2000" dirty="0">
              <a:solidFill>
                <a:srgbClr val="5577AE"/>
              </a:solidFill>
              <a:latin typeface="Optima" panose="02000503060000020004" pitchFamily="2" charset="0"/>
            </a:endParaRPr>
          </a:p>
        </p:txBody>
      </p:sp>
      <p:grpSp>
        <p:nvGrpSpPr>
          <p:cNvPr id="87042" name="Group 8">
            <a:extLst>
              <a:ext uri="{FF2B5EF4-FFF2-40B4-BE49-F238E27FC236}">
                <a16:creationId xmlns:a16="http://schemas.microsoft.com/office/drawing/2014/main" id="{895B1A6A-2B49-1542-A4F7-3510ABDD4F8E}"/>
              </a:ext>
            </a:extLst>
          </p:cNvPr>
          <p:cNvGrpSpPr>
            <a:grpSpLocks/>
          </p:cNvGrpSpPr>
          <p:nvPr/>
        </p:nvGrpSpPr>
        <p:grpSpPr bwMode="auto">
          <a:xfrm>
            <a:off x="1128713" y="0"/>
            <a:ext cx="6773862" cy="2022475"/>
            <a:chOff x="0" y="0"/>
            <a:chExt cx="9144000" cy="2762588"/>
          </a:xfrm>
        </p:grpSpPr>
        <p:grpSp>
          <p:nvGrpSpPr>
            <p:cNvPr id="87043" name="Group 1">
              <a:extLst>
                <a:ext uri="{FF2B5EF4-FFF2-40B4-BE49-F238E27FC236}">
                  <a16:creationId xmlns:a16="http://schemas.microsoft.com/office/drawing/2014/main" id="{1EA845E7-D466-DE45-8323-5739F23F34A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F1D6186-53F8-314B-AF3F-0CF61CBC5A9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7046" name="Picture 12" descr="High-Rez-OWL-Logo.png">
                <a:extLst>
                  <a:ext uri="{FF2B5EF4-FFF2-40B4-BE49-F238E27FC236}">
                    <a16:creationId xmlns:a16="http://schemas.microsoft.com/office/drawing/2014/main" id="{DA2D298C-893A-2146-9BE2-43D740705D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044" name="TextBox 10">
              <a:extLst>
                <a:ext uri="{FF2B5EF4-FFF2-40B4-BE49-F238E27FC236}">
                  <a16:creationId xmlns:a16="http://schemas.microsoft.com/office/drawing/2014/main" id="{FBDA6BE0-0B30-E64A-A13D-0698C8AEC28E}"/>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Number</a:t>
              </a:r>
            </a:p>
          </p:txBody>
        </p:sp>
      </p:gr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Box 5">
            <a:extLst>
              <a:ext uri="{FF2B5EF4-FFF2-40B4-BE49-F238E27FC236}">
                <a16:creationId xmlns:a16="http://schemas.microsoft.com/office/drawing/2014/main" id="{20A854C8-4467-2B42-82F2-6CA28FB57459}"/>
              </a:ext>
            </a:extLst>
          </p:cNvPr>
          <p:cNvSpPr txBox="1">
            <a:spLocks noChangeArrowheads="1"/>
          </p:cNvSpPr>
          <p:nvPr/>
        </p:nvSpPr>
        <p:spPr bwMode="auto">
          <a:xfrm>
            <a:off x="520700" y="1716088"/>
            <a:ext cx="810260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Publisher,</a:t>
            </a:r>
          </a:p>
          <a:p>
            <a:pPr eaLnBrk="1" hangingPunct="1">
              <a:spcBef>
                <a:spcPct val="0"/>
              </a:spcBef>
              <a:buFontTx/>
              <a:buNone/>
            </a:pPr>
            <a:endParaRPr lang="en-US" altLang="en-US" sz="2400" b="1" dirty="0">
              <a:latin typeface="Optima" panose="02000503060000020004" pitchFamily="2" charset="0"/>
            </a:endParaRPr>
          </a:p>
          <a:p>
            <a:pPr>
              <a:spcBef>
                <a:spcPct val="0"/>
              </a:spcBef>
              <a:buFontTx/>
              <a:buNone/>
            </a:pPr>
            <a:r>
              <a:rPr lang="en-US" altLang="en-US" sz="2000" dirty="0">
                <a:solidFill>
                  <a:srgbClr val="5577AE"/>
                </a:solidFill>
                <a:latin typeface="Optima" panose="02000503060000020004" pitchFamily="2" charset="0"/>
              </a:rPr>
              <a:t>The publisher produces or distributes the source to the public. If there is more than one publisher, and they are all are relevant to your research, list them in your citation, separated by a forward slash (/).</a:t>
            </a:r>
          </a:p>
          <a:p>
            <a:pPr>
              <a:spcBef>
                <a:spcPct val="0"/>
              </a:spcBef>
              <a:buFontTx/>
              <a:buNone/>
            </a:pPr>
            <a:endParaRPr lang="en-US" altLang="en-US" sz="2000" dirty="0">
              <a:solidFill>
                <a:srgbClr val="5577AE"/>
              </a:solidFill>
              <a:latin typeface="Optima" panose="02000503060000020004" pitchFamily="2" charset="0"/>
            </a:endParaRPr>
          </a:p>
          <a:p>
            <a:pPr>
              <a:spcBef>
                <a:spcPct val="0"/>
              </a:spcBef>
              <a:buFontTx/>
              <a:buNone/>
            </a:pPr>
            <a:r>
              <a:rPr lang="en-US" altLang="en-US" sz="2000" i="1" dirty="0">
                <a:solidFill>
                  <a:srgbClr val="000000"/>
                </a:solidFill>
                <a:latin typeface="Optima" panose="02000503060000020004" pitchFamily="2" charset="0"/>
              </a:rPr>
              <a:t>Examples:</a:t>
            </a:r>
            <a:r>
              <a:rPr lang="en-US" altLang="en-US" sz="2000" dirty="0">
                <a:solidFill>
                  <a:srgbClr val="5577AE"/>
                </a:solidFill>
                <a:latin typeface="Optima" panose="02000503060000020004" pitchFamily="2" charset="0"/>
              </a:rPr>
              <a:t> </a:t>
            </a:r>
          </a:p>
          <a:p>
            <a:pPr eaLnBrk="1" hangingPunct="1">
              <a:spcBef>
                <a:spcPct val="0"/>
              </a:spcBef>
              <a:buFontTx/>
              <a:buNone/>
            </a:pPr>
            <a:endParaRPr lang="en-US" altLang="en-US" sz="1200" dirty="0">
              <a:latin typeface="Optima" panose="02000503060000020004" pitchFamily="2"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Harris, Charles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Teenie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Woman in a Paisley Shirt behind Counter in Record Store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r>
              <a:rPr lang="en-US" sz="1800" i="1"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Teenie</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 Harris Archive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Carnegie Museum of Art, Pittsburgh,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teenie.cmoa.org</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/interactive/index.html#date08.</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Jacobs, Alan.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Pleasures of Reading in an Age of Distraction.</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Oxford UP, 2011.</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Kuzui</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Fran Rubel, director.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Buffy the Vampire Slayer</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Twentieth Century Fox, 1992.</a:t>
            </a:r>
          </a:p>
          <a:p>
            <a:pPr eaLnBrk="1" hangingPunct="1">
              <a:spcBef>
                <a:spcPct val="0"/>
              </a:spcBef>
              <a:buFontTx/>
              <a:buNone/>
            </a:pPr>
            <a:endParaRPr lang="en-US" altLang="en-US" sz="1200" dirty="0">
              <a:latin typeface="Optima" panose="02000503060000020004" pitchFamily="2" charset="0"/>
            </a:endParaRPr>
          </a:p>
        </p:txBody>
      </p:sp>
      <p:grpSp>
        <p:nvGrpSpPr>
          <p:cNvPr id="89090" name="Group 8">
            <a:extLst>
              <a:ext uri="{FF2B5EF4-FFF2-40B4-BE49-F238E27FC236}">
                <a16:creationId xmlns:a16="http://schemas.microsoft.com/office/drawing/2014/main" id="{29413844-7FBA-F04D-9B2F-BC502A74E8F0}"/>
              </a:ext>
            </a:extLst>
          </p:cNvPr>
          <p:cNvGrpSpPr>
            <a:grpSpLocks/>
          </p:cNvGrpSpPr>
          <p:nvPr/>
        </p:nvGrpSpPr>
        <p:grpSpPr bwMode="auto">
          <a:xfrm>
            <a:off x="1128713" y="0"/>
            <a:ext cx="6773862" cy="2022475"/>
            <a:chOff x="0" y="0"/>
            <a:chExt cx="9144000" cy="2762588"/>
          </a:xfrm>
        </p:grpSpPr>
        <p:grpSp>
          <p:nvGrpSpPr>
            <p:cNvPr id="89091" name="Group 1">
              <a:extLst>
                <a:ext uri="{FF2B5EF4-FFF2-40B4-BE49-F238E27FC236}">
                  <a16:creationId xmlns:a16="http://schemas.microsoft.com/office/drawing/2014/main" id="{6F91215F-0D62-3F4C-8A8C-969ACA5A7240}"/>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9723B881-415C-B543-9B18-EDCF1158F71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9094" name="Picture 12" descr="High-Rez-OWL-Logo.png">
                <a:extLst>
                  <a:ext uri="{FF2B5EF4-FFF2-40B4-BE49-F238E27FC236}">
                    <a16:creationId xmlns:a16="http://schemas.microsoft.com/office/drawing/2014/main" id="{A7A857B7-D73A-0640-8B1C-484C33AFBD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092" name="TextBox 10">
              <a:extLst>
                <a:ext uri="{FF2B5EF4-FFF2-40B4-BE49-F238E27FC236}">
                  <a16:creationId xmlns:a16="http://schemas.microsoft.com/office/drawing/2014/main" id="{C7575C4E-C521-C14D-AD11-F5B8B05B66AC}"/>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Publisher</a:t>
              </a:r>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Box 5">
            <a:extLst>
              <a:ext uri="{FF2B5EF4-FFF2-40B4-BE49-F238E27FC236}">
                <a16:creationId xmlns:a16="http://schemas.microsoft.com/office/drawing/2014/main" id="{BECAE5C6-44C3-B64A-8DC5-6F0147B2EB42}"/>
              </a:ext>
            </a:extLst>
          </p:cNvPr>
          <p:cNvSpPr txBox="1">
            <a:spLocks noChangeArrowheads="1"/>
          </p:cNvSpPr>
          <p:nvPr/>
        </p:nvSpPr>
        <p:spPr bwMode="auto">
          <a:xfrm>
            <a:off x="520700" y="2022475"/>
            <a:ext cx="810260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Publication date,</a:t>
            </a:r>
          </a:p>
          <a:p>
            <a:pPr eaLnBrk="1" hangingPunct="1">
              <a:spcBef>
                <a:spcPct val="0"/>
              </a:spcBef>
              <a:buFontTx/>
              <a:buNone/>
            </a:pPr>
            <a:endParaRPr lang="en-US" altLang="en-US" sz="2400" b="1" dirty="0">
              <a:latin typeface="Optima" panose="02000503060000020004" pitchFamily="2" charset="0"/>
            </a:endParaRPr>
          </a:p>
          <a:p>
            <a:pPr eaLnBrk="1" hangingPunct="1">
              <a:spcBef>
                <a:spcPct val="0"/>
              </a:spcBef>
              <a:buFontTx/>
              <a:buNone/>
            </a:pPr>
            <a:r>
              <a:rPr lang="en-US" altLang="en-US" sz="2000" dirty="0">
                <a:solidFill>
                  <a:srgbClr val="5577AE"/>
                </a:solidFill>
                <a:latin typeface="Optima" panose="02000503060000020004" pitchFamily="2" charset="0"/>
              </a:rPr>
              <a:t>The same source may have been published on more than one date, such as an online version of an original source. When the source has more than one date, use the date that is most relevant to your use of it.</a:t>
            </a:r>
          </a:p>
          <a:p>
            <a:pPr eaLnBrk="1" hangingPunct="1">
              <a:spcBef>
                <a:spcPct val="0"/>
              </a:spcBef>
              <a:buFontTx/>
              <a:buNone/>
            </a:pPr>
            <a:endParaRPr lang="en-US" altLang="en-US" sz="2000" dirty="0">
              <a:solidFill>
                <a:srgbClr val="5577AE"/>
              </a:solidFill>
              <a:latin typeface="Optima" panose="02000503060000020004" pitchFamily="2" charset="0"/>
            </a:endParaRPr>
          </a:p>
          <a:p>
            <a:pPr eaLnBrk="1" hangingPunct="1">
              <a:spcBef>
                <a:spcPct val="0"/>
              </a:spcBef>
              <a:buFontTx/>
              <a:buNone/>
            </a:pPr>
            <a:r>
              <a:rPr lang="en-US" altLang="en-US" sz="2000" i="1" dirty="0">
                <a:latin typeface="Optima" panose="02000503060000020004" pitchFamily="2" charset="0"/>
              </a:rPr>
              <a:t>Examples:</a:t>
            </a:r>
          </a:p>
          <a:p>
            <a:pPr eaLnBrk="1" hangingPunct="1">
              <a:spcBef>
                <a:spcPct val="0"/>
              </a:spcBef>
              <a:buFontTx/>
              <a:buNone/>
            </a:pPr>
            <a:endParaRPr lang="en-US" altLang="en-US" sz="2000" b="1" dirty="0">
              <a:solidFill>
                <a:srgbClr val="5577AE"/>
              </a:solidFill>
              <a:latin typeface="Optima" panose="02000503060000020004" pitchFamily="2"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Belton, John. “Painting by the Numbers: The Digital Intermediate.”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Film Quarterly</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vol. 61, no. 3, Spring 2008, pp. 58-65.</a:t>
            </a:r>
          </a:p>
          <a:p>
            <a:pPr marL="457200" lvl="0" indent="-457200">
              <a:spcBef>
                <a:spcPts val="0"/>
              </a:spcBef>
              <a:spcAft>
                <a:spcPts val="0"/>
              </a:spcAft>
              <a:buNone/>
            </a:pPr>
            <a:endPar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“Hush.”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Buffy the Vampire Slayer</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created by Joss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Whedon</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performance by Sarah Michelle Gellar, season 4, Mutant Enemy, 1999.</a:t>
            </a:r>
          </a:p>
          <a:p>
            <a:pPr eaLnBrk="1" hangingPunct="1">
              <a:spcBef>
                <a:spcPct val="0"/>
              </a:spcBef>
              <a:buFontTx/>
              <a:buNone/>
            </a:pPr>
            <a:endParaRPr lang="en-US" altLang="en-US" sz="2000" b="1" dirty="0">
              <a:solidFill>
                <a:srgbClr val="5577AE"/>
              </a:solidFill>
              <a:latin typeface="Optima" panose="02000503060000020004" pitchFamily="2" charset="0"/>
            </a:endParaRPr>
          </a:p>
        </p:txBody>
      </p:sp>
      <p:grpSp>
        <p:nvGrpSpPr>
          <p:cNvPr id="91138" name="Group 8">
            <a:extLst>
              <a:ext uri="{FF2B5EF4-FFF2-40B4-BE49-F238E27FC236}">
                <a16:creationId xmlns:a16="http://schemas.microsoft.com/office/drawing/2014/main" id="{548BDA2C-DF34-0844-8800-0FEF6DF3BAAB}"/>
              </a:ext>
            </a:extLst>
          </p:cNvPr>
          <p:cNvGrpSpPr>
            <a:grpSpLocks/>
          </p:cNvGrpSpPr>
          <p:nvPr/>
        </p:nvGrpSpPr>
        <p:grpSpPr bwMode="auto">
          <a:xfrm>
            <a:off x="1128713" y="0"/>
            <a:ext cx="6773862" cy="2022475"/>
            <a:chOff x="0" y="0"/>
            <a:chExt cx="9144000" cy="2762588"/>
          </a:xfrm>
        </p:grpSpPr>
        <p:grpSp>
          <p:nvGrpSpPr>
            <p:cNvPr id="91139" name="Group 1">
              <a:extLst>
                <a:ext uri="{FF2B5EF4-FFF2-40B4-BE49-F238E27FC236}">
                  <a16:creationId xmlns:a16="http://schemas.microsoft.com/office/drawing/2014/main" id="{A9B41973-15DB-1E40-835D-943C16F48F87}"/>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F46ECB7C-661F-284F-A57E-96E8B104D82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1142" name="Picture 12" descr="High-Rez-OWL-Logo.png">
                <a:extLst>
                  <a:ext uri="{FF2B5EF4-FFF2-40B4-BE49-F238E27FC236}">
                    <a16:creationId xmlns:a16="http://schemas.microsoft.com/office/drawing/2014/main" id="{36A79E2E-D4F1-7747-B04A-493A2DA7A0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140" name="TextBox 10">
              <a:extLst>
                <a:ext uri="{FF2B5EF4-FFF2-40B4-BE49-F238E27FC236}">
                  <a16:creationId xmlns:a16="http://schemas.microsoft.com/office/drawing/2014/main" id="{3FEA1386-E712-0F43-9BA7-1066844095BB}"/>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Publication Date</a:t>
              </a:r>
            </a:p>
          </p:txBody>
        </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Box 5">
            <a:extLst>
              <a:ext uri="{FF2B5EF4-FFF2-40B4-BE49-F238E27FC236}">
                <a16:creationId xmlns:a16="http://schemas.microsoft.com/office/drawing/2014/main" id="{F7969D78-DA0D-E84A-92AE-32AC9093D52E}"/>
              </a:ext>
            </a:extLst>
          </p:cNvPr>
          <p:cNvSpPr txBox="1">
            <a:spLocks noChangeArrowheads="1"/>
          </p:cNvSpPr>
          <p:nvPr/>
        </p:nvSpPr>
        <p:spPr bwMode="auto">
          <a:xfrm>
            <a:off x="520700" y="1876425"/>
            <a:ext cx="81026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a:ea typeface="ＭＳ Ｐゴシック"/>
              </a:rPr>
              <a:t>Location,</a:t>
            </a:r>
          </a:p>
          <a:p>
            <a:pPr eaLnBrk="1" hangingPunct="1">
              <a:spcBef>
                <a:spcPct val="0"/>
              </a:spcBef>
              <a:buFontTx/>
              <a:buNone/>
            </a:pPr>
            <a:endParaRPr lang="en-US" altLang="en-US" sz="2400" b="1" dirty="0">
              <a:latin typeface="Optima" panose="02000503060000020004" pitchFamily="2" charset="0"/>
            </a:endParaRPr>
          </a:p>
          <a:p>
            <a:pPr eaLnBrk="1" hangingPunct="1">
              <a:spcBef>
                <a:spcPct val="0"/>
              </a:spcBef>
              <a:buFontTx/>
              <a:buNone/>
            </a:pPr>
            <a:r>
              <a:rPr lang="en-US" altLang="en-US" sz="2000" dirty="0">
                <a:solidFill>
                  <a:srgbClr val="5577AE"/>
                </a:solidFill>
                <a:latin typeface="Optima"/>
                <a:ea typeface="ＭＳ Ｐゴシック"/>
              </a:rPr>
              <a:t>Be as specific as possible in identifying a work’s location.</a:t>
            </a:r>
          </a:p>
          <a:p>
            <a:pPr eaLnBrk="1" hangingPunct="1">
              <a:spcBef>
                <a:spcPct val="0"/>
              </a:spcBef>
              <a:buFontTx/>
              <a:buNone/>
            </a:pPr>
            <a:endParaRPr lang="en-US" altLang="en-US" sz="2000" dirty="0">
              <a:solidFill>
                <a:srgbClr val="5577AE"/>
              </a:solidFill>
              <a:latin typeface="Optima" panose="02000503060000020004" pitchFamily="2" charset="0"/>
            </a:endParaRPr>
          </a:p>
          <a:p>
            <a:pPr eaLnBrk="1" hangingPunct="1">
              <a:spcBef>
                <a:spcPct val="0"/>
              </a:spcBef>
              <a:buFontTx/>
              <a:buNone/>
            </a:pPr>
            <a:r>
              <a:rPr lang="en-US" altLang="en-US" sz="2000" i="1" dirty="0">
                <a:latin typeface="Optima"/>
                <a:ea typeface="ＭＳ Ｐゴシック"/>
              </a:rPr>
              <a:t>Examples:</a:t>
            </a:r>
          </a:p>
          <a:p>
            <a:pPr eaLnBrk="1" hangingPunct="1">
              <a:spcBef>
                <a:spcPct val="0"/>
              </a:spcBef>
              <a:buFontTx/>
              <a:buNone/>
            </a:pPr>
            <a:endParaRPr lang="en-US" altLang="en-US" sz="2000" i="1" dirty="0">
              <a:latin typeface="Optima" panose="02000503060000020004" pitchFamily="2" charset="0"/>
            </a:endParaRPr>
          </a:p>
          <a:p>
            <a:pPr marL="457200" lvl="0" indent="-457200">
              <a:spcBef>
                <a:spcPts val="0"/>
              </a:spcBef>
              <a:spcAft>
                <a:spcPts val="0"/>
              </a:spcAft>
              <a:buNone/>
            </a:pP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Adiche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Chimamanda Ngozi. “On Monday of Last Week.”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Thing around Your Neck, </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Alfred A. Knopf, 2009, pp. 74-94.</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Deresiewicz, William. “The Death of the Artist—and the Birth of the Creative Entrepreneur.”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Atlantic</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28 Dec. 2014,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www.theatlantic.com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/magazine/archive/2015/01/the-death-of-the-artist-and-the-birth-of-the-creative-entrepreneur/383497/. Bearden, Romare.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Train</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1975, Museum of Modern Art, New York.</a:t>
            </a:r>
            <a:endParaRPr lang="en-US" altLang="en-US" sz="2000" i="1" dirty="0">
              <a:solidFill>
                <a:srgbClr val="5577AE"/>
              </a:solidFill>
              <a:latin typeface="Optima" panose="02000503060000020004" pitchFamily="2" charset="0"/>
            </a:endParaRPr>
          </a:p>
          <a:p>
            <a:pPr eaLnBrk="1" hangingPunct="1">
              <a:spcBef>
                <a:spcPct val="0"/>
              </a:spcBef>
              <a:buFontTx/>
              <a:buNone/>
            </a:pPr>
            <a:endParaRPr lang="en-US" altLang="en-US" sz="1200" dirty="0">
              <a:latin typeface="Optima" panose="02000503060000020004" pitchFamily="2" charset="0"/>
            </a:endParaRPr>
          </a:p>
        </p:txBody>
      </p:sp>
      <p:grpSp>
        <p:nvGrpSpPr>
          <p:cNvPr id="93186" name="Group 8">
            <a:extLst>
              <a:ext uri="{FF2B5EF4-FFF2-40B4-BE49-F238E27FC236}">
                <a16:creationId xmlns:a16="http://schemas.microsoft.com/office/drawing/2014/main" id="{57FA635A-A578-F94A-8BD2-FC8A7C456E9E}"/>
              </a:ext>
            </a:extLst>
          </p:cNvPr>
          <p:cNvGrpSpPr>
            <a:grpSpLocks/>
          </p:cNvGrpSpPr>
          <p:nvPr/>
        </p:nvGrpSpPr>
        <p:grpSpPr bwMode="auto">
          <a:xfrm>
            <a:off x="1128713" y="0"/>
            <a:ext cx="6773862" cy="2022475"/>
            <a:chOff x="0" y="0"/>
            <a:chExt cx="9144000" cy="2762588"/>
          </a:xfrm>
        </p:grpSpPr>
        <p:grpSp>
          <p:nvGrpSpPr>
            <p:cNvPr id="93187" name="Group 1">
              <a:extLst>
                <a:ext uri="{FF2B5EF4-FFF2-40B4-BE49-F238E27FC236}">
                  <a16:creationId xmlns:a16="http://schemas.microsoft.com/office/drawing/2014/main" id="{D4D19E5A-C577-F04A-89EE-2C0278E9DB5C}"/>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C89B11EA-3383-1340-ACE1-69815A0DF2A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3190" name="Picture 12" descr="High-Rez-OWL-Logo.png">
                <a:extLst>
                  <a:ext uri="{FF2B5EF4-FFF2-40B4-BE49-F238E27FC236}">
                    <a16:creationId xmlns:a16="http://schemas.microsoft.com/office/drawing/2014/main" id="{A8877C82-EC6A-3A4C-9122-08D29E5F01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3188" name="TextBox 10">
              <a:extLst>
                <a:ext uri="{FF2B5EF4-FFF2-40B4-BE49-F238E27FC236}">
                  <a16:creationId xmlns:a16="http://schemas.microsoft.com/office/drawing/2014/main" id="{3F6EB106-169F-4B4D-BBC2-9E542584C5F2}"/>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Location</a:t>
              </a:r>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44F37D-C9D9-1F40-9E53-20AE38389ECC}"/>
              </a:ext>
            </a:extLst>
          </p:cNvPr>
          <p:cNvSpPr txBox="1"/>
          <p:nvPr/>
        </p:nvSpPr>
        <p:spPr>
          <a:xfrm>
            <a:off x="504825" y="2300288"/>
            <a:ext cx="7397750" cy="4524375"/>
          </a:xfrm>
          <a:prstGeom prst="rect">
            <a:avLst/>
          </a:prstGeom>
          <a:noFill/>
        </p:spPr>
        <p:txBody>
          <a:bodyPr>
            <a:spAutoFit/>
          </a:bodyPr>
          <a:lstStyle/>
          <a:p>
            <a:pPr eaLnBrk="1" fontAlgn="auto" hangingPunct="1">
              <a:spcAft>
                <a:spcPts val="0"/>
              </a:spcAft>
              <a:defRPr/>
            </a:pPr>
            <a:r>
              <a:rPr lang="en-US" altLang="en-US" sz="2400">
                <a:latin typeface="Optima"/>
                <a:ea typeface="+mn-ea"/>
              </a:rPr>
              <a:t>The </a:t>
            </a:r>
            <a:r>
              <a:rPr lang="en-US" altLang="en-US" sz="2400" b="1">
                <a:solidFill>
                  <a:srgbClr val="0070C0"/>
                </a:solidFill>
                <a:latin typeface="Optima"/>
                <a:ea typeface="+mn-ea"/>
              </a:rPr>
              <a:t>8</a:t>
            </a:r>
            <a:r>
              <a:rPr lang="en-US" altLang="en-US" sz="2400" b="1" baseline="30000">
                <a:solidFill>
                  <a:srgbClr val="0070C0"/>
                </a:solidFill>
                <a:latin typeface="Optima"/>
                <a:ea typeface="+mn-ea"/>
              </a:rPr>
              <a:t>th</a:t>
            </a:r>
            <a:r>
              <a:rPr lang="en-US" altLang="en-US" sz="2400" b="1">
                <a:solidFill>
                  <a:srgbClr val="0070C0"/>
                </a:solidFill>
                <a:latin typeface="Optima"/>
                <a:ea typeface="+mn-ea"/>
              </a:rPr>
              <a:t> edition handbook </a:t>
            </a:r>
            <a:r>
              <a:rPr lang="en-US" altLang="en-US" sz="2400">
                <a:latin typeface="Optima"/>
                <a:ea typeface="+mn-ea"/>
              </a:rPr>
              <a:t>introduces a new way to cite sources. Instead of a long list of rules, MLA guidelines are now based on a set of principles that may be used to cite any type of source.</a:t>
            </a:r>
          </a:p>
          <a:p>
            <a:pPr eaLnBrk="1" fontAlgn="auto" hangingPunct="1">
              <a:spcAft>
                <a:spcPts val="0"/>
              </a:spcAft>
              <a:defRPr/>
            </a:pPr>
            <a:endParaRPr lang="en-US" altLang="en-US" sz="2400">
              <a:latin typeface="Optima"/>
              <a:ea typeface="+mn-ea"/>
            </a:endParaRPr>
          </a:p>
          <a:p>
            <a:pPr eaLnBrk="1" fontAlgn="auto" hangingPunct="1">
              <a:spcAft>
                <a:spcPts val="0"/>
              </a:spcAft>
              <a:defRPr/>
            </a:pPr>
            <a:r>
              <a:rPr lang="en-US" altLang="en-US" sz="2400">
                <a:latin typeface="Optima"/>
                <a:ea typeface="+mn-ea"/>
              </a:rPr>
              <a:t>The three guiding principles:</a:t>
            </a:r>
          </a:p>
          <a:p>
            <a:pPr eaLnBrk="1" fontAlgn="auto" hangingPunct="1">
              <a:spcAft>
                <a:spcPts val="0"/>
              </a:spcAft>
              <a:defRPr/>
            </a:pPr>
            <a:endParaRPr lang="en-US" altLang="en-US" sz="2400">
              <a:latin typeface="Optima"/>
              <a:ea typeface="+mn-ea"/>
            </a:endParaRPr>
          </a:p>
          <a:p>
            <a:pPr marL="457200" indent="-457200" eaLnBrk="1" fontAlgn="auto" hangingPunct="1">
              <a:spcAft>
                <a:spcPts val="0"/>
              </a:spcAft>
              <a:buFontTx/>
              <a:buAutoNum type="arabicPeriod"/>
              <a:defRPr/>
            </a:pPr>
            <a:r>
              <a:rPr lang="en-US" altLang="en-US" sz="2400">
                <a:latin typeface="Optima"/>
                <a:ea typeface="+mn-ea"/>
              </a:rPr>
              <a:t>Cite simple traits shared by most works.</a:t>
            </a:r>
          </a:p>
          <a:p>
            <a:pPr marL="457200" indent="-457200" eaLnBrk="1" fontAlgn="auto" hangingPunct="1">
              <a:spcAft>
                <a:spcPts val="0"/>
              </a:spcAft>
              <a:buFontTx/>
              <a:buAutoNum type="arabicPeriod"/>
              <a:defRPr/>
            </a:pPr>
            <a:r>
              <a:rPr lang="en-US" altLang="en-US" sz="2400">
                <a:latin typeface="Optima"/>
                <a:ea typeface="+mn-ea"/>
              </a:rPr>
              <a:t>Remember that there is more than one way to cite the same source.</a:t>
            </a:r>
          </a:p>
          <a:p>
            <a:pPr marL="457200" indent="-457200" eaLnBrk="1" fontAlgn="auto" hangingPunct="1">
              <a:spcAft>
                <a:spcPts val="0"/>
              </a:spcAft>
              <a:buFontTx/>
              <a:buAutoNum type="arabicPeriod"/>
              <a:defRPr/>
            </a:pPr>
            <a:r>
              <a:rPr lang="en-US" altLang="en-US" sz="2400">
                <a:latin typeface="Optima"/>
                <a:ea typeface="+mn-ea"/>
              </a:rPr>
              <a:t>Make your documentation useful to readers.</a:t>
            </a:r>
          </a:p>
          <a:p>
            <a:pPr eaLnBrk="1" fontAlgn="auto" hangingPunct="1">
              <a:spcAft>
                <a:spcPts val="0"/>
              </a:spcAft>
              <a:defRPr/>
            </a:pPr>
            <a:endParaRPr lang="en-US" altLang="en-US" sz="2400">
              <a:latin typeface="Optima"/>
              <a:ea typeface="+mn-ea"/>
            </a:endParaRPr>
          </a:p>
        </p:txBody>
      </p:sp>
      <p:grpSp>
        <p:nvGrpSpPr>
          <p:cNvPr id="21506" name="Group 9">
            <a:extLst>
              <a:ext uri="{FF2B5EF4-FFF2-40B4-BE49-F238E27FC236}">
                <a16:creationId xmlns:a16="http://schemas.microsoft.com/office/drawing/2014/main" id="{5813CFBA-6EAD-7D46-A38F-EC26A777B236}"/>
              </a:ext>
            </a:extLst>
          </p:cNvPr>
          <p:cNvGrpSpPr>
            <a:grpSpLocks/>
          </p:cNvGrpSpPr>
          <p:nvPr/>
        </p:nvGrpSpPr>
        <p:grpSpPr bwMode="auto">
          <a:xfrm>
            <a:off x="1128713" y="0"/>
            <a:ext cx="6773862" cy="2022475"/>
            <a:chOff x="0" y="0"/>
            <a:chExt cx="9144000" cy="2762588"/>
          </a:xfrm>
        </p:grpSpPr>
        <p:grpSp>
          <p:nvGrpSpPr>
            <p:cNvPr id="21507" name="Group 1">
              <a:extLst>
                <a:ext uri="{FF2B5EF4-FFF2-40B4-BE49-F238E27FC236}">
                  <a16:creationId xmlns:a16="http://schemas.microsoft.com/office/drawing/2014/main" id="{29E4ADDA-C395-8D4E-B535-A542FC5E4F2D}"/>
                </a:ext>
              </a:extLst>
            </p:cNvPr>
            <p:cNvGrpSpPr>
              <a:grpSpLocks/>
            </p:cNvGrpSpPr>
            <p:nvPr/>
          </p:nvGrpSpPr>
          <p:grpSpPr bwMode="auto">
            <a:xfrm>
              <a:off x="0" y="0"/>
              <a:ext cx="9144000" cy="2762588"/>
              <a:chOff x="0" y="2220850"/>
              <a:chExt cx="9144000" cy="2762588"/>
            </a:xfrm>
          </p:grpSpPr>
          <p:sp>
            <p:nvSpPr>
              <p:cNvPr id="13" name="Rectangle 2">
                <a:extLst>
                  <a:ext uri="{FF2B5EF4-FFF2-40B4-BE49-F238E27FC236}">
                    <a16:creationId xmlns:a16="http://schemas.microsoft.com/office/drawing/2014/main" id="{0302A11D-85C8-3044-9A98-268AC828C47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1510" name="Picture 13" descr="High-Rez-OWL-Logo.png">
                <a:extLst>
                  <a:ext uri="{FF2B5EF4-FFF2-40B4-BE49-F238E27FC236}">
                    <a16:creationId xmlns:a16="http://schemas.microsoft.com/office/drawing/2014/main" id="{8DFDB199-E600-2D49-8B5A-AB5EBD2643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8" name="TextBox 11">
              <a:extLst>
                <a:ext uri="{FF2B5EF4-FFF2-40B4-BE49-F238E27FC236}">
                  <a16:creationId xmlns:a16="http://schemas.microsoft.com/office/drawing/2014/main" id="{2849D0F1-9ADB-0C4C-B44B-CECFF78C5D9E}"/>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MLA Update 2016</a:t>
              </a:r>
            </a:p>
          </p:txBody>
        </p:sp>
      </p:gr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5">
            <a:extLst>
              <a:ext uri="{FF2B5EF4-FFF2-40B4-BE49-F238E27FC236}">
                <a16:creationId xmlns:a16="http://schemas.microsoft.com/office/drawing/2014/main" id="{0E52B9C0-6FE6-FF43-A653-063E0B6D4674}"/>
              </a:ext>
            </a:extLst>
          </p:cNvPr>
          <p:cNvSpPr txBox="1">
            <a:spLocks noChangeArrowheads="1"/>
          </p:cNvSpPr>
          <p:nvPr/>
        </p:nvSpPr>
        <p:spPr bwMode="auto">
          <a:xfrm>
            <a:off x="728663" y="2216150"/>
            <a:ext cx="7686675"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2400" b="1" dirty="0">
                <a:latin typeface="Optima" panose="02000503060000020004" pitchFamily="2" charset="0"/>
              </a:rPr>
              <a:t>Optional elements:</a:t>
            </a: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Date of original publication:</a:t>
            </a:r>
          </a:p>
          <a:p>
            <a:pPr eaLnBrk="1" hangingPunct="1">
              <a:spcBef>
                <a:spcPct val="0"/>
              </a:spcBef>
              <a:buFontTx/>
              <a:buNone/>
              <a:defRPr/>
            </a:pPr>
            <a:endParaRPr lang="en-US" altLang="en-US" sz="2000"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Franklin, Benjamin. “Emigration to America.” 1782. </a:t>
            </a:r>
            <a:r>
              <a:rPr lang="en-US" altLang="en-US" sz="2000" i="1" dirty="0">
                <a:solidFill>
                  <a:srgbClr val="5577AE"/>
                </a:solidFill>
                <a:latin typeface="Optima" panose="02000503060000020004" pitchFamily="2" charset="0"/>
              </a:rPr>
              <a:t>The Faber Book of America</a:t>
            </a:r>
            <a:r>
              <a:rPr lang="en-US" altLang="en-US" sz="2000" dirty="0">
                <a:solidFill>
                  <a:srgbClr val="5577AE"/>
                </a:solidFill>
                <a:latin typeface="Optima" panose="02000503060000020004" pitchFamily="2" charset="0"/>
              </a:rPr>
              <a:t>, edited by Christopher Ricks and William L. Vance, Faber and Faber, 1992, pp. 24-26.</a:t>
            </a:r>
          </a:p>
          <a:p>
            <a:pPr eaLnBrk="1" hangingPunct="1">
              <a:spcBef>
                <a:spcPct val="0"/>
              </a:spcBef>
              <a:buFontTx/>
              <a:buNone/>
              <a:defRPr/>
            </a:pPr>
            <a:endParaRPr lang="en-US" altLang="en-US" sz="2000" dirty="0">
              <a:solidFill>
                <a:srgbClr val="5577AE"/>
              </a:solidFill>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City of publication:</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Goethe, Johann Wolfgang von. </a:t>
            </a:r>
            <a:r>
              <a:rPr lang="en-US" altLang="en-US" sz="2000" i="1" dirty="0">
                <a:solidFill>
                  <a:srgbClr val="5577AE"/>
                </a:solidFill>
                <a:latin typeface="Optima" panose="02000503060000020004" pitchFamily="2" charset="0"/>
              </a:rPr>
              <a:t>Conversations of Goethe with </a:t>
            </a:r>
            <a:r>
              <a:rPr lang="en-US" altLang="en-US" sz="2000" i="1" dirty="0" err="1">
                <a:solidFill>
                  <a:srgbClr val="5577AE"/>
                </a:solidFill>
                <a:latin typeface="Optima" panose="02000503060000020004" pitchFamily="2" charset="0"/>
              </a:rPr>
              <a:t>Eckermann</a:t>
            </a:r>
            <a:r>
              <a:rPr lang="en-US" altLang="en-US" sz="2000" i="1" dirty="0">
                <a:solidFill>
                  <a:srgbClr val="5577AE"/>
                </a:solidFill>
                <a:latin typeface="Optima" panose="02000503060000020004" pitchFamily="2" charset="0"/>
              </a:rPr>
              <a:t> and </a:t>
            </a:r>
            <a:r>
              <a:rPr lang="en-US" altLang="en-US" sz="2000" i="1" dirty="0" err="1">
                <a:solidFill>
                  <a:srgbClr val="5577AE"/>
                </a:solidFill>
                <a:latin typeface="Optima" panose="02000503060000020004" pitchFamily="2" charset="0"/>
              </a:rPr>
              <a:t>Soret</a:t>
            </a:r>
            <a:r>
              <a:rPr lang="en-US" altLang="en-US" sz="2000" i="1" dirty="0">
                <a:solidFill>
                  <a:srgbClr val="5577AE"/>
                </a:solidFill>
                <a:latin typeface="Optima" panose="02000503060000020004" pitchFamily="2" charset="0"/>
              </a:rPr>
              <a:t>. </a:t>
            </a:r>
            <a:r>
              <a:rPr lang="en-US" altLang="en-US" sz="2000" dirty="0">
                <a:solidFill>
                  <a:srgbClr val="5577AE"/>
                </a:solidFill>
                <a:latin typeface="Optima" panose="02000503060000020004" pitchFamily="2" charset="0"/>
              </a:rPr>
              <a:t>Translated by John </a:t>
            </a:r>
            <a:r>
              <a:rPr lang="en-US" altLang="en-US" sz="2000" dirty="0" err="1">
                <a:solidFill>
                  <a:srgbClr val="5577AE"/>
                </a:solidFill>
                <a:latin typeface="Optima" panose="02000503060000020004" pitchFamily="2" charset="0"/>
              </a:rPr>
              <a:t>Oxenford</a:t>
            </a:r>
            <a:r>
              <a:rPr lang="en-US" altLang="en-US" sz="2000" dirty="0">
                <a:solidFill>
                  <a:srgbClr val="5577AE"/>
                </a:solidFill>
                <a:latin typeface="Optima" panose="02000503060000020004" pitchFamily="2" charset="0"/>
              </a:rPr>
              <a:t>, new ed., London, 1875.</a:t>
            </a:r>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latin typeface="Optima" panose="02000503060000020004" pitchFamily="2" charset="0"/>
            </a:endParaRP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buFontTx/>
              <a:buNone/>
              <a:defRPr/>
            </a:pPr>
            <a:endParaRPr lang="en-US" altLang="en-US" sz="400" b="1" dirty="0">
              <a:latin typeface="Optima" panose="02000503060000020004" pitchFamily="2" charset="0"/>
            </a:endParaRPr>
          </a:p>
        </p:txBody>
      </p:sp>
      <p:grpSp>
        <p:nvGrpSpPr>
          <p:cNvPr id="95234" name="Group 13">
            <a:extLst>
              <a:ext uri="{FF2B5EF4-FFF2-40B4-BE49-F238E27FC236}">
                <a16:creationId xmlns:a16="http://schemas.microsoft.com/office/drawing/2014/main" id="{67CEC2DF-4FD5-AC42-B742-DF0A83613612}"/>
              </a:ext>
            </a:extLst>
          </p:cNvPr>
          <p:cNvGrpSpPr>
            <a:grpSpLocks/>
          </p:cNvGrpSpPr>
          <p:nvPr/>
        </p:nvGrpSpPr>
        <p:grpSpPr bwMode="auto">
          <a:xfrm>
            <a:off x="1128713" y="0"/>
            <a:ext cx="6773862" cy="2022475"/>
            <a:chOff x="0" y="0"/>
            <a:chExt cx="9144000" cy="2762588"/>
          </a:xfrm>
        </p:grpSpPr>
        <p:grpSp>
          <p:nvGrpSpPr>
            <p:cNvPr id="95235" name="Group 1">
              <a:extLst>
                <a:ext uri="{FF2B5EF4-FFF2-40B4-BE49-F238E27FC236}">
                  <a16:creationId xmlns:a16="http://schemas.microsoft.com/office/drawing/2014/main" id="{1626C662-B683-ED4D-AA83-43D3DBFADC85}"/>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20110294-DAB7-3E44-BB45-E43C054E732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5238" name="Picture 17" descr="High-Rez-OWL-Logo.png">
                <a:extLst>
                  <a:ext uri="{FF2B5EF4-FFF2-40B4-BE49-F238E27FC236}">
                    <a16:creationId xmlns:a16="http://schemas.microsoft.com/office/drawing/2014/main" id="{7E6C97E2-28B2-7848-806A-72AACA2820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236" name="TextBox 15">
              <a:extLst>
                <a:ext uri="{FF2B5EF4-FFF2-40B4-BE49-F238E27FC236}">
                  <a16:creationId xmlns:a16="http://schemas.microsoft.com/office/drawing/2014/main" id="{4D9422E4-ADCC-E44E-BD59-0124BDE5088B}"/>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Optional Elements</a:t>
              </a:r>
            </a:p>
          </p:txBody>
        </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Box 5">
            <a:extLst>
              <a:ext uri="{FF2B5EF4-FFF2-40B4-BE49-F238E27FC236}">
                <a16:creationId xmlns:a16="http://schemas.microsoft.com/office/drawing/2014/main" id="{0B1005E7-71C2-9541-9E1E-5377362E86B8}"/>
              </a:ext>
            </a:extLst>
          </p:cNvPr>
          <p:cNvSpPr txBox="1">
            <a:spLocks noChangeArrowheads="1"/>
          </p:cNvSpPr>
          <p:nvPr/>
        </p:nvSpPr>
        <p:spPr bwMode="auto">
          <a:xfrm>
            <a:off x="728663" y="1846263"/>
            <a:ext cx="768667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2400" b="1" dirty="0">
                <a:latin typeface="Optima" panose="02000503060000020004" pitchFamily="2" charset="0"/>
              </a:rPr>
              <a:t>Optional elements:</a:t>
            </a:r>
          </a:p>
          <a:p>
            <a:pPr eaLnBrk="1" hangingPunct="1">
              <a:spcBef>
                <a:spcPct val="0"/>
              </a:spcBef>
              <a:buFontTx/>
              <a:buNone/>
              <a:defRPr/>
            </a:pPr>
            <a:endParaRPr lang="en-US" altLang="en-US" sz="2000" b="1" dirty="0">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URLs</a:t>
            </a:r>
          </a:p>
          <a:p>
            <a:pPr eaLnBrk="1" hangingPunct="1">
              <a:spcBef>
                <a:spcPct val="0"/>
              </a:spcBef>
              <a:buFontTx/>
              <a:buNone/>
              <a:defRPr/>
            </a:pPr>
            <a:r>
              <a:rPr lang="en-US" altLang="en-US" sz="2000" dirty="0">
                <a:solidFill>
                  <a:srgbClr val="5577AE"/>
                </a:solidFill>
                <a:latin typeface="Optima" panose="02000503060000020004" pitchFamily="2" charset="0"/>
              </a:rPr>
              <a:t>	</a:t>
            </a:r>
          </a:p>
          <a:p>
            <a:pPr eaLnBrk="1" hangingPunct="1">
              <a:spcBef>
                <a:spcPct val="0"/>
              </a:spcBef>
              <a:defRPr/>
            </a:pPr>
            <a:r>
              <a:rPr lang="en-US" altLang="en-US" sz="2000" b="1" dirty="0">
                <a:solidFill>
                  <a:srgbClr val="5577AE"/>
                </a:solidFill>
                <a:latin typeface="Optima" panose="02000503060000020004" pitchFamily="2" charset="0"/>
              </a:rPr>
              <a:t>DOIs (digital object identifier)</a:t>
            </a:r>
          </a:p>
          <a:p>
            <a:pPr eaLnBrk="1" hangingPunct="1">
              <a:spcBef>
                <a:spcPct val="0"/>
              </a:spcBef>
              <a:buFontTx/>
              <a:buNone/>
              <a:defRPr/>
            </a:pPr>
            <a:endParaRPr lang="en-US" altLang="en-US" sz="2000" dirty="0"/>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Chan, Evans. “Postmodernism and Hong Kong Cinema.” </a:t>
            </a:r>
            <a:r>
              <a:rPr lang="en-US" altLang="en-US" sz="2000" i="1" dirty="0">
                <a:solidFill>
                  <a:srgbClr val="5577AE"/>
                </a:solidFill>
                <a:latin typeface="Optima" panose="02000503060000020004" pitchFamily="2" charset="0"/>
              </a:rPr>
              <a:t>Postmodern Culture</a:t>
            </a:r>
            <a:r>
              <a:rPr lang="en-US" altLang="en-US" sz="2000" dirty="0">
                <a:solidFill>
                  <a:srgbClr val="5577AE"/>
                </a:solidFill>
                <a:latin typeface="Optima" panose="02000503060000020004" pitchFamily="2" charset="0"/>
              </a:rPr>
              <a:t>, vol. 10, no. 3, May 2000. </a:t>
            </a:r>
            <a:r>
              <a:rPr lang="en-US" altLang="en-US" sz="2000" i="1" dirty="0">
                <a:solidFill>
                  <a:srgbClr val="5577AE"/>
                </a:solidFill>
                <a:latin typeface="Optima" panose="02000503060000020004" pitchFamily="2" charset="0"/>
              </a:rPr>
              <a:t>Project Muse</a:t>
            </a:r>
            <a:r>
              <a:rPr lang="en-US" altLang="en-US" sz="2000" dirty="0">
                <a:solidFill>
                  <a:srgbClr val="5577AE"/>
                </a:solidFill>
                <a:latin typeface="Optima" panose="02000503060000020004" pitchFamily="2" charset="0"/>
              </a:rPr>
              <a:t>, </a:t>
            </a:r>
            <a:r>
              <a:rPr lang="en-US" altLang="en-US" sz="2000" dirty="0" err="1">
                <a:solidFill>
                  <a:srgbClr val="5577AE"/>
                </a:solidFill>
                <a:latin typeface="Optima" panose="02000503060000020004" pitchFamily="2" charset="0"/>
              </a:rPr>
              <a:t>doi</a:t>
            </a:r>
            <a:r>
              <a:rPr lang="en-US" altLang="en-US" sz="2000" dirty="0">
                <a:solidFill>
                  <a:srgbClr val="5577AE"/>
                </a:solidFill>
                <a:latin typeface="Optima" panose="02000503060000020004" pitchFamily="2" charset="0"/>
              </a:rPr>
              <a:t>: 10.1353/pmc.2000.0021.</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Date of access</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a:ea typeface="ＭＳ Ｐゴシック"/>
              </a:rPr>
              <a:t>“Under the Gun.” </a:t>
            </a:r>
            <a:r>
              <a:rPr lang="en-US" altLang="en-US" sz="2000" i="1" dirty="0">
                <a:solidFill>
                  <a:srgbClr val="5577AE"/>
                </a:solidFill>
                <a:latin typeface="Optima"/>
                <a:ea typeface="ＭＳ Ｐゴシック"/>
              </a:rPr>
              <a:t>Pretty Little Liars</a:t>
            </a:r>
            <a:r>
              <a:rPr lang="en-US" altLang="en-US" sz="2000" dirty="0">
                <a:solidFill>
                  <a:srgbClr val="5577AE"/>
                </a:solidFill>
                <a:latin typeface="Optima"/>
                <a:ea typeface="ＭＳ Ｐゴシック"/>
              </a:rPr>
              <a:t>, season 4, episode 6, ABC Family, 16 July 2013. </a:t>
            </a:r>
            <a:r>
              <a:rPr lang="en-US" altLang="en-US" sz="2000" i="1" dirty="0">
                <a:solidFill>
                  <a:srgbClr val="5577AE"/>
                </a:solidFill>
                <a:latin typeface="Optima"/>
                <a:ea typeface="ＭＳ Ｐゴシック"/>
              </a:rPr>
              <a:t>Hulu</a:t>
            </a:r>
            <a:r>
              <a:rPr lang="en-US" altLang="en-US" sz="2000" dirty="0">
                <a:solidFill>
                  <a:srgbClr val="5577AE"/>
                </a:solidFill>
                <a:latin typeface="Optima"/>
                <a:ea typeface="ＭＳ Ｐゴシック"/>
              </a:rPr>
              <a:t>, </a:t>
            </a:r>
            <a:r>
              <a:rPr lang="en-US" altLang="en-US" sz="2000" dirty="0" err="1">
                <a:solidFill>
                  <a:srgbClr val="5577AE"/>
                </a:solidFill>
                <a:latin typeface="Optima"/>
                <a:ea typeface="ＭＳ Ｐゴシック"/>
              </a:rPr>
              <a:t>www.hulu.com</a:t>
            </a:r>
            <a:r>
              <a:rPr lang="en-US" altLang="en-US" sz="2000" dirty="0">
                <a:solidFill>
                  <a:srgbClr val="5577AE"/>
                </a:solidFill>
                <a:latin typeface="Optima"/>
                <a:ea typeface="ＭＳ Ｐゴシック"/>
              </a:rPr>
              <a:t>/watch/511318. Accessed 23 July 2013.</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eaLnBrk="1" hangingPunct="1">
              <a:spcBef>
                <a:spcPct val="0"/>
              </a:spcBef>
              <a:buFontTx/>
              <a:buNone/>
              <a:defRPr/>
            </a:pPr>
            <a:r>
              <a:rPr lang="en-US" altLang="en-US" sz="2000" dirty="0">
                <a:solidFill>
                  <a:srgbClr val="5577AE"/>
                </a:solidFill>
                <a:latin typeface="Optima" panose="02000503060000020004" pitchFamily="2" charset="0"/>
              </a:rPr>
              <a:t>	</a:t>
            </a: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latin typeface="Optima" panose="02000503060000020004" pitchFamily="2" charset="0"/>
            </a:endParaRP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buFontTx/>
              <a:buNone/>
              <a:defRPr/>
            </a:pPr>
            <a:endParaRPr lang="en-US" altLang="en-US" sz="400" b="1" dirty="0">
              <a:latin typeface="Optima" panose="02000503060000020004" pitchFamily="2" charset="0"/>
            </a:endParaRPr>
          </a:p>
        </p:txBody>
      </p:sp>
      <p:grpSp>
        <p:nvGrpSpPr>
          <p:cNvPr id="97282" name="Group 13">
            <a:extLst>
              <a:ext uri="{FF2B5EF4-FFF2-40B4-BE49-F238E27FC236}">
                <a16:creationId xmlns:a16="http://schemas.microsoft.com/office/drawing/2014/main" id="{FBAEF4A6-124F-E549-BD9A-483A4C5450B0}"/>
              </a:ext>
            </a:extLst>
          </p:cNvPr>
          <p:cNvGrpSpPr>
            <a:grpSpLocks/>
          </p:cNvGrpSpPr>
          <p:nvPr/>
        </p:nvGrpSpPr>
        <p:grpSpPr bwMode="auto">
          <a:xfrm>
            <a:off x="1128713" y="0"/>
            <a:ext cx="6773862" cy="2022475"/>
            <a:chOff x="0" y="0"/>
            <a:chExt cx="9144000" cy="2762588"/>
          </a:xfrm>
        </p:grpSpPr>
        <p:grpSp>
          <p:nvGrpSpPr>
            <p:cNvPr id="97283" name="Group 1">
              <a:extLst>
                <a:ext uri="{FF2B5EF4-FFF2-40B4-BE49-F238E27FC236}">
                  <a16:creationId xmlns:a16="http://schemas.microsoft.com/office/drawing/2014/main" id="{CBE21AB2-E740-644C-B79A-80DB7DA4E298}"/>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38703EB0-33D8-DA4B-837D-0B16C8B3F105}"/>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7286" name="Picture 17" descr="High-Rez-OWL-Logo.png">
                <a:extLst>
                  <a:ext uri="{FF2B5EF4-FFF2-40B4-BE49-F238E27FC236}">
                    <a16:creationId xmlns:a16="http://schemas.microsoft.com/office/drawing/2014/main" id="{63DBD84B-0E11-DE47-BDC3-EF42D3FE4E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7284" name="TextBox 15">
              <a:extLst>
                <a:ext uri="{FF2B5EF4-FFF2-40B4-BE49-F238E27FC236}">
                  <a16:creationId xmlns:a16="http://schemas.microsoft.com/office/drawing/2014/main" id="{E5F66600-E8CB-B540-9D9B-7ECF7DABE2AF}"/>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Optional Elements</a:t>
              </a:r>
            </a:p>
          </p:txBody>
        </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Box 5">
            <a:extLst>
              <a:ext uri="{FF2B5EF4-FFF2-40B4-BE49-F238E27FC236}">
                <a16:creationId xmlns:a16="http://schemas.microsoft.com/office/drawing/2014/main" id="{D44B3EC7-2A12-9F48-A66C-D3DA0D3D7AD2}"/>
              </a:ext>
            </a:extLst>
          </p:cNvPr>
          <p:cNvSpPr txBox="1">
            <a:spLocks noChangeArrowheads="1"/>
          </p:cNvSpPr>
          <p:nvPr/>
        </p:nvSpPr>
        <p:spPr bwMode="auto">
          <a:xfrm>
            <a:off x="1128713" y="2503488"/>
            <a:ext cx="67738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latin typeface="Optima" panose="02000503060000020004" pitchFamily="2" charset="0"/>
              </a:rPr>
              <a:t>Purdue University Writing Lab</a:t>
            </a:r>
          </a:p>
          <a:p>
            <a:pPr eaLnBrk="1" hangingPunct="1">
              <a:spcBef>
                <a:spcPct val="0"/>
              </a:spcBef>
              <a:buFontTx/>
              <a:buNone/>
            </a:pPr>
            <a:r>
              <a:rPr lang="en-US" altLang="en-US" sz="2400">
                <a:latin typeface="Optima" panose="02000503060000020004" pitchFamily="2" charset="0"/>
              </a:rPr>
              <a:t>Heavilon 226</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Web:  </a:t>
            </a:r>
            <a:r>
              <a:rPr lang="en-US" altLang="en-US" sz="2400">
                <a:latin typeface="Optima" panose="02000503060000020004" pitchFamily="2" charset="0"/>
                <a:hlinkClick r:id="" action="ppaction://noaction"/>
              </a:rPr>
              <a:t>http://owl.english.purdue.edu/</a:t>
            </a: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Phone: (765) 494-3723</a:t>
            </a:r>
          </a:p>
          <a:p>
            <a:pPr eaLnBrk="1" hangingPunct="1">
              <a:spcBef>
                <a:spcPct val="0"/>
              </a:spcBef>
              <a:buClr>
                <a:schemeClr val="tx1"/>
              </a:buClr>
              <a:buFontTx/>
              <a:buNone/>
            </a:pPr>
            <a:r>
              <a:rPr lang="en-US" altLang="en-US" sz="2400">
                <a:latin typeface="Optima" panose="02000503060000020004" pitchFamily="2" charset="0"/>
              </a:rPr>
              <a:t>Email: </a:t>
            </a:r>
            <a:r>
              <a:rPr lang="en-US" altLang="en-US" sz="2400">
                <a:latin typeface="Optima" panose="02000503060000020004" pitchFamily="2" charset="0"/>
                <a:hlinkClick r:id="rId3"/>
              </a:rPr>
              <a:t>owl@owl.english.purdue.edu</a:t>
            </a:r>
            <a:endParaRPr lang="en-US" altLang="en-US" sz="2400">
              <a:latin typeface="Optima" panose="02000503060000020004" pitchFamily="2" charset="0"/>
            </a:endParaRPr>
          </a:p>
          <a:p>
            <a:pPr lvl="1" eaLnBrk="1" hangingPunct="1">
              <a:spcBef>
                <a:spcPct val="0"/>
              </a:spcBef>
              <a:buFontTx/>
              <a:buNone/>
            </a:pPr>
            <a:endParaRPr lang="en-US" altLang="en-US" sz="2400">
              <a:latin typeface="Optima" panose="02000503060000020004" pitchFamily="2" charset="0"/>
            </a:endParaRPr>
          </a:p>
        </p:txBody>
      </p:sp>
      <p:grpSp>
        <p:nvGrpSpPr>
          <p:cNvPr id="99330" name="Group 7">
            <a:extLst>
              <a:ext uri="{FF2B5EF4-FFF2-40B4-BE49-F238E27FC236}">
                <a16:creationId xmlns:a16="http://schemas.microsoft.com/office/drawing/2014/main" id="{543EE6F9-9562-954D-BE98-1FF0E700A434}"/>
              </a:ext>
            </a:extLst>
          </p:cNvPr>
          <p:cNvGrpSpPr>
            <a:grpSpLocks/>
          </p:cNvGrpSpPr>
          <p:nvPr/>
        </p:nvGrpSpPr>
        <p:grpSpPr bwMode="auto">
          <a:xfrm>
            <a:off x="1128713" y="0"/>
            <a:ext cx="6773862" cy="2022475"/>
            <a:chOff x="0" y="0"/>
            <a:chExt cx="9144000" cy="2762588"/>
          </a:xfrm>
        </p:grpSpPr>
        <p:grpSp>
          <p:nvGrpSpPr>
            <p:cNvPr id="99331" name="Group 1">
              <a:extLst>
                <a:ext uri="{FF2B5EF4-FFF2-40B4-BE49-F238E27FC236}">
                  <a16:creationId xmlns:a16="http://schemas.microsoft.com/office/drawing/2014/main" id="{6B701E95-C323-0442-A839-E34C8A124CD9}"/>
                </a:ext>
              </a:extLst>
            </p:cNvPr>
            <p:cNvGrpSpPr>
              <a:grpSpLocks/>
            </p:cNvGrpSpPr>
            <p:nvPr/>
          </p:nvGrpSpPr>
          <p:grpSpPr bwMode="auto">
            <a:xfrm>
              <a:off x="0" y="0"/>
              <a:ext cx="9144000" cy="2762588"/>
              <a:chOff x="0" y="2220850"/>
              <a:chExt cx="9144000" cy="2762588"/>
            </a:xfrm>
          </p:grpSpPr>
          <p:sp>
            <p:nvSpPr>
              <p:cNvPr id="11" name="Rectangle 2">
                <a:extLst>
                  <a:ext uri="{FF2B5EF4-FFF2-40B4-BE49-F238E27FC236}">
                    <a16:creationId xmlns:a16="http://schemas.microsoft.com/office/drawing/2014/main" id="{C0D14BBA-354B-7741-BDAD-90091D11F6D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9334" name="Picture 11" descr="High-Rez-OWL-Logo.png">
                <a:extLst>
                  <a:ext uri="{FF2B5EF4-FFF2-40B4-BE49-F238E27FC236}">
                    <a16:creationId xmlns:a16="http://schemas.microsoft.com/office/drawing/2014/main" id="{518508D0-4EEF-0140-8160-2E6D14720F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332" name="TextBox 9">
              <a:extLst>
                <a:ext uri="{FF2B5EF4-FFF2-40B4-BE49-F238E27FC236}">
                  <a16:creationId xmlns:a16="http://schemas.microsoft.com/office/drawing/2014/main" id="{D9D8EF9E-2F87-C143-89F3-6F85C1294B89}"/>
                </a:ext>
              </a:extLst>
            </p:cNvPr>
            <p:cNvSpPr txBox="1">
              <a:spLocks noChangeArrowheads="1"/>
            </p:cNvSpPr>
            <p:nvPr/>
          </p:nvSpPr>
          <p:spPr bwMode="auto">
            <a:xfrm>
              <a:off x="4352380" y="1025649"/>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Where to Go to Get More Help</a:t>
              </a:r>
            </a:p>
          </p:txBody>
        </p:sp>
      </p:gr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7" name="Group 5">
            <a:extLst>
              <a:ext uri="{FF2B5EF4-FFF2-40B4-BE49-F238E27FC236}">
                <a16:creationId xmlns:a16="http://schemas.microsoft.com/office/drawing/2014/main" id="{E9FB9514-C9E6-6646-8FA7-C7B5137248F9}"/>
              </a:ext>
            </a:extLst>
          </p:cNvPr>
          <p:cNvGrpSpPr>
            <a:grpSpLocks/>
          </p:cNvGrpSpPr>
          <p:nvPr/>
        </p:nvGrpSpPr>
        <p:grpSpPr bwMode="auto">
          <a:xfrm>
            <a:off x="0" y="0"/>
            <a:ext cx="9144000" cy="2762250"/>
            <a:chOff x="0" y="2220850"/>
            <a:chExt cx="9144000" cy="2762588"/>
          </a:xfrm>
        </p:grpSpPr>
        <p:sp>
          <p:nvSpPr>
            <p:cNvPr id="5" name="Rectangle 4">
              <a:extLst>
                <a:ext uri="{FF2B5EF4-FFF2-40B4-BE49-F238E27FC236}">
                  <a16:creationId xmlns:a16="http://schemas.microsoft.com/office/drawing/2014/main" id="{00DD40A9-4088-0545-BA01-64BE13168F34}"/>
                </a:ext>
              </a:extLst>
            </p:cNvPr>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01381" name="Picture 3" descr="High-Rez-OWL-Logo.png">
              <a:extLst>
                <a:ext uri="{FF2B5EF4-FFF2-40B4-BE49-F238E27FC236}">
                  <a16:creationId xmlns:a16="http://schemas.microsoft.com/office/drawing/2014/main" id="{F0617312-0807-9949-BE7F-8E0AC11FE1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7F172A00-0484-024B-8BE6-7D6ED658C3ED}"/>
              </a:ext>
            </a:extLst>
          </p:cNvPr>
          <p:cNvSpPr txBox="1"/>
          <p:nvPr/>
        </p:nvSpPr>
        <p:spPr>
          <a:xfrm>
            <a:off x="4284663" y="1236663"/>
            <a:ext cx="4859337" cy="646112"/>
          </a:xfrm>
          <a:prstGeom prst="rect">
            <a:avLst/>
          </a:prstGeom>
          <a:noFill/>
        </p:spPr>
        <p:txBody>
          <a:bodyPr>
            <a:spAutoFit/>
          </a:bodyPr>
          <a:lstStyle/>
          <a:p>
            <a:pPr algn="ctr" eaLnBrk="1" fontAlgn="auto" hangingPunct="1">
              <a:spcBef>
                <a:spcPts val="0"/>
              </a:spcBef>
              <a:spcAft>
                <a:spcPts val="0"/>
              </a:spcAft>
              <a:defRPr/>
            </a:pPr>
            <a:r>
              <a:rPr lang="en-US" sz="3600" spc="-100">
                <a:latin typeface="Book Antiqua"/>
                <a:ea typeface="+mn-ea"/>
                <a:cs typeface="Book Antiqua"/>
              </a:rPr>
              <a:t>The End</a:t>
            </a:r>
          </a:p>
        </p:txBody>
      </p:sp>
      <p:sp>
        <p:nvSpPr>
          <p:cNvPr id="101379" name="TextBox 8">
            <a:extLst>
              <a:ext uri="{FF2B5EF4-FFF2-40B4-BE49-F238E27FC236}">
                <a16:creationId xmlns:a16="http://schemas.microsoft.com/office/drawing/2014/main" id="{553341F9-7761-D24A-AA61-CCB60B65E3B1}"/>
              </a:ext>
            </a:extLst>
          </p:cNvPr>
          <p:cNvSpPr txBox="1">
            <a:spLocks noChangeArrowheads="1"/>
          </p:cNvSpPr>
          <p:nvPr/>
        </p:nvSpPr>
        <p:spPr bwMode="auto">
          <a:xfrm>
            <a:off x="2038350" y="2762250"/>
            <a:ext cx="58848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900"/>
              <a:t>MLA 8</a:t>
            </a:r>
            <a:r>
              <a:rPr lang="en-US" altLang="en-US" sz="1900" baseline="30000"/>
              <a:t>th</a:t>
            </a:r>
            <a:r>
              <a:rPr lang="en-US" altLang="en-US" sz="1900"/>
              <a:t> Edition Formatting Style Guide</a:t>
            </a:r>
          </a:p>
          <a:p>
            <a:pPr eaLnBrk="1" hangingPunct="1">
              <a:spcBef>
                <a:spcPct val="0"/>
              </a:spcBef>
              <a:buFontTx/>
              <a:buNone/>
            </a:pPr>
            <a:r>
              <a:rPr lang="en-US" altLang="en-US" sz="1500"/>
              <a:t>Brought to you in cooperation with the Purdue Online Writing Lab</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5">
            <a:extLst>
              <a:ext uri="{FF2B5EF4-FFF2-40B4-BE49-F238E27FC236}">
                <a16:creationId xmlns:a16="http://schemas.microsoft.com/office/drawing/2014/main" id="{102201EF-EEFE-9447-B233-FEB0154BA509}"/>
              </a:ext>
            </a:extLst>
          </p:cNvPr>
          <p:cNvSpPr txBox="1">
            <a:spLocks noChangeArrowheads="1"/>
          </p:cNvSpPr>
          <p:nvPr/>
        </p:nvSpPr>
        <p:spPr bwMode="auto">
          <a:xfrm>
            <a:off x="1031875" y="2216150"/>
            <a:ext cx="7080250" cy="40941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693738" indent="-236538"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defRPr/>
            </a:pPr>
            <a:r>
              <a:rPr lang="en-US" sz="2000" b="1">
                <a:latin typeface="Optima" charset="0"/>
                <a:cs typeface="Arial" charset="0"/>
              </a:rPr>
              <a:t>This presentation will cover:</a:t>
            </a:r>
          </a:p>
          <a:p>
            <a:pPr eaLnBrk="1" hangingPunct="1">
              <a:defRPr/>
            </a:pPr>
            <a:endParaRPr lang="en-US" sz="2000" b="1">
              <a:latin typeface="Optima" charset="0"/>
              <a:cs typeface="Arial" charset="0"/>
            </a:endParaRPr>
          </a:p>
          <a:p>
            <a:pPr lvl="1" eaLnBrk="1" hangingPunct="1">
              <a:buFont typeface="Arial" charset="0"/>
              <a:buChar char="•"/>
              <a:defRPr/>
            </a:pPr>
            <a:r>
              <a:rPr lang="en-US" sz="2000">
                <a:latin typeface="Optima" charset="0"/>
                <a:cs typeface="Arial" charset="0"/>
              </a:rPr>
              <a:t>How to format a paper in MLA style (8</a:t>
            </a:r>
            <a:r>
              <a:rPr lang="en-US" sz="2000" baseline="30000">
                <a:latin typeface="Optima" charset="0"/>
                <a:cs typeface="Arial" charset="0"/>
              </a:rPr>
              <a:t>th</a:t>
            </a:r>
            <a:r>
              <a:rPr lang="en-US" sz="2000">
                <a:latin typeface="Optima" charset="0"/>
                <a:cs typeface="Arial" charset="0"/>
              </a:rPr>
              <a:t> ed.)</a:t>
            </a:r>
          </a:p>
          <a:p>
            <a:pPr lvl="2" eaLnBrk="1" hangingPunct="1">
              <a:buFont typeface="Arial" charset="0"/>
              <a:buChar char="•"/>
              <a:defRPr/>
            </a:pPr>
            <a:r>
              <a:rPr lang="en-US" sz="2000">
                <a:latin typeface="Optima" charset="0"/>
                <a:cs typeface="Arial" charset="0"/>
              </a:rPr>
              <a:t>General guidelines</a:t>
            </a:r>
          </a:p>
          <a:p>
            <a:pPr lvl="2" eaLnBrk="1" hangingPunct="1">
              <a:buFont typeface="Arial" charset="0"/>
              <a:buChar char="•"/>
              <a:defRPr/>
            </a:pPr>
            <a:r>
              <a:rPr lang="en-US" sz="2000">
                <a:latin typeface="Optima" charset="0"/>
                <a:cs typeface="Arial" charset="0"/>
              </a:rPr>
              <a:t>First page format</a:t>
            </a:r>
          </a:p>
          <a:p>
            <a:pPr lvl="2" eaLnBrk="1" hangingPunct="1">
              <a:buFont typeface="Arial" charset="0"/>
              <a:buChar char="•"/>
              <a:defRPr/>
            </a:pPr>
            <a:r>
              <a:rPr lang="en-US" sz="2000">
                <a:latin typeface="Optima" charset="0"/>
                <a:cs typeface="Arial" charset="0"/>
              </a:rPr>
              <a:t>Section headings</a:t>
            </a:r>
          </a:p>
          <a:p>
            <a:pPr marL="914400" lvl="2" indent="0" eaLnBrk="1" hangingPunct="1">
              <a:defRPr/>
            </a:pPr>
            <a:endParaRPr lang="en-US" sz="2000">
              <a:latin typeface="Optima" charset="0"/>
              <a:cs typeface="Arial" charset="0"/>
            </a:endParaRPr>
          </a:p>
          <a:p>
            <a:pPr lvl="1" eaLnBrk="1" hangingPunct="1">
              <a:buFont typeface="Arial" charset="0"/>
              <a:buChar char="•"/>
              <a:defRPr/>
            </a:pPr>
            <a:r>
              <a:rPr lang="en-US" sz="2000">
                <a:latin typeface="Optima" charset="0"/>
                <a:cs typeface="Arial" charset="0"/>
              </a:rPr>
              <a:t>In-text citations</a:t>
            </a:r>
          </a:p>
          <a:p>
            <a:pPr lvl="2" eaLnBrk="1" hangingPunct="1">
              <a:buFont typeface="Arial" charset="0"/>
              <a:buChar char="•"/>
              <a:defRPr/>
            </a:pPr>
            <a:r>
              <a:rPr lang="en-US" sz="2000">
                <a:latin typeface="Optima" charset="0"/>
                <a:cs typeface="Arial" charset="0"/>
              </a:rPr>
              <a:t>Formatting quotations</a:t>
            </a:r>
          </a:p>
          <a:p>
            <a:pPr marL="914400" lvl="2" indent="0" eaLnBrk="1" hangingPunct="1">
              <a:defRPr/>
            </a:pPr>
            <a:endParaRPr lang="en-US" sz="2000">
              <a:latin typeface="Optima" charset="0"/>
              <a:cs typeface="Arial" charset="0"/>
            </a:endParaRPr>
          </a:p>
          <a:p>
            <a:pPr lvl="1" eaLnBrk="1" hangingPunct="1">
              <a:buFont typeface="Arial" charset="0"/>
              <a:buChar char="•"/>
              <a:defRPr/>
            </a:pPr>
            <a:r>
              <a:rPr lang="en-US" sz="2000">
                <a:latin typeface="Optima" charset="0"/>
                <a:cs typeface="Arial" charset="0"/>
              </a:rPr>
              <a:t>Documenting sources in MLA style (8</a:t>
            </a:r>
            <a:r>
              <a:rPr lang="en-US" sz="2000" baseline="30000">
                <a:latin typeface="Optima" charset="0"/>
                <a:cs typeface="Arial" charset="0"/>
              </a:rPr>
              <a:t>th</a:t>
            </a:r>
            <a:r>
              <a:rPr lang="en-US" sz="2000">
                <a:latin typeface="Optima" charset="0"/>
                <a:cs typeface="Arial" charset="0"/>
              </a:rPr>
              <a:t> ed.)</a:t>
            </a:r>
          </a:p>
          <a:p>
            <a:pPr lvl="2" eaLnBrk="1" hangingPunct="1">
              <a:buFont typeface="Arial" charset="0"/>
              <a:buChar char="•"/>
              <a:defRPr/>
            </a:pPr>
            <a:r>
              <a:rPr lang="en-US" sz="2000">
                <a:latin typeface="Optima" charset="0"/>
                <a:cs typeface="Arial" charset="0"/>
              </a:rPr>
              <a:t>Core elements</a:t>
            </a:r>
          </a:p>
          <a:p>
            <a:pPr lvl="2" eaLnBrk="1" hangingPunct="1">
              <a:buFont typeface="Arial" charset="0"/>
              <a:buChar char="•"/>
              <a:defRPr/>
            </a:pPr>
            <a:r>
              <a:rPr lang="en-US" sz="2000">
                <a:latin typeface="Optima" charset="0"/>
                <a:cs typeface="Arial" charset="0"/>
              </a:rPr>
              <a:t>List of works cited</a:t>
            </a:r>
          </a:p>
        </p:txBody>
      </p:sp>
      <p:grpSp>
        <p:nvGrpSpPr>
          <p:cNvPr id="23554" name="Group 8">
            <a:extLst>
              <a:ext uri="{FF2B5EF4-FFF2-40B4-BE49-F238E27FC236}">
                <a16:creationId xmlns:a16="http://schemas.microsoft.com/office/drawing/2014/main" id="{F9381F4F-C426-FD4D-8022-66A5512587ED}"/>
              </a:ext>
            </a:extLst>
          </p:cNvPr>
          <p:cNvGrpSpPr>
            <a:grpSpLocks/>
          </p:cNvGrpSpPr>
          <p:nvPr/>
        </p:nvGrpSpPr>
        <p:grpSpPr bwMode="auto">
          <a:xfrm>
            <a:off x="1128713" y="0"/>
            <a:ext cx="6773862" cy="2022475"/>
            <a:chOff x="0" y="0"/>
            <a:chExt cx="9144000" cy="2762588"/>
          </a:xfrm>
        </p:grpSpPr>
        <p:grpSp>
          <p:nvGrpSpPr>
            <p:cNvPr id="23555" name="Group 1">
              <a:extLst>
                <a:ext uri="{FF2B5EF4-FFF2-40B4-BE49-F238E27FC236}">
                  <a16:creationId xmlns:a16="http://schemas.microsoft.com/office/drawing/2014/main" id="{31E87A98-DFCC-C446-AEBF-910F3673766B}"/>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151E6214-6E3A-2D47-A21F-7894ABBDBDF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3558" name="Picture 12" descr="High-Rez-OWL-Logo.png">
                <a:extLst>
                  <a:ext uri="{FF2B5EF4-FFF2-40B4-BE49-F238E27FC236}">
                    <a16:creationId xmlns:a16="http://schemas.microsoft.com/office/drawing/2014/main" id="{27F4603D-B4B8-1B4A-8D16-AC9D858712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6" name="TextBox 10">
              <a:extLst>
                <a:ext uri="{FF2B5EF4-FFF2-40B4-BE49-F238E27FC236}">
                  <a16:creationId xmlns:a16="http://schemas.microsoft.com/office/drawing/2014/main" id="{F76546B7-E98A-8449-8C88-A76BCE6A0140}"/>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Overview</a:t>
              </a: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5">
            <a:extLst>
              <a:ext uri="{FF2B5EF4-FFF2-40B4-BE49-F238E27FC236}">
                <a16:creationId xmlns:a16="http://schemas.microsoft.com/office/drawing/2014/main" id="{1C717C8E-31B6-784E-9A1F-8690594A02B9}"/>
              </a:ext>
            </a:extLst>
          </p:cNvPr>
          <p:cNvSpPr txBox="1">
            <a:spLocks noChangeArrowheads="1"/>
          </p:cNvSpPr>
          <p:nvPr/>
        </p:nvSpPr>
        <p:spPr bwMode="auto">
          <a:xfrm>
            <a:off x="1557338" y="2373313"/>
            <a:ext cx="60293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2800" b="1">
                <a:latin typeface="Optima" panose="02000503060000020004" pitchFamily="2" charset="0"/>
              </a:rPr>
              <a:t>Basic rule for any formatting style:</a:t>
            </a:r>
          </a:p>
          <a:p>
            <a:pPr eaLnBrk="1" hangingPunct="1">
              <a:spcBef>
                <a:spcPct val="0"/>
              </a:spcBef>
              <a:buFontTx/>
              <a:buNone/>
            </a:pPr>
            <a:endParaRPr lang="en-US" altLang="en-US" sz="2800">
              <a:latin typeface="Optima" panose="02000503060000020004" pitchFamily="2" charset="0"/>
            </a:endParaRPr>
          </a:p>
          <a:p>
            <a:pPr algn="ctr" eaLnBrk="1" hangingPunct="1">
              <a:spcBef>
                <a:spcPct val="0"/>
              </a:spcBef>
              <a:buFontTx/>
              <a:buNone/>
            </a:pPr>
            <a:r>
              <a:rPr lang="en-US" altLang="en-US" sz="3600" b="1">
                <a:solidFill>
                  <a:srgbClr val="0070C0"/>
                </a:solidFill>
                <a:latin typeface="Optima" panose="02000503060000020004" pitchFamily="2" charset="0"/>
              </a:rPr>
              <a:t>Always</a:t>
            </a:r>
          </a:p>
          <a:p>
            <a:pPr algn="ctr" eaLnBrk="1" hangingPunct="1">
              <a:spcBef>
                <a:spcPct val="0"/>
              </a:spcBef>
              <a:buFontTx/>
              <a:buNone/>
            </a:pPr>
            <a:r>
              <a:rPr lang="en-US" altLang="en-US" sz="3600" b="1">
                <a:solidFill>
                  <a:srgbClr val="0070C0"/>
                </a:solidFill>
                <a:latin typeface="Optima" panose="02000503060000020004" pitchFamily="2" charset="0"/>
              </a:rPr>
              <a:t>Follow your instructor’</a:t>
            </a:r>
            <a:r>
              <a:rPr lang="en-US" altLang="ja-JP" sz="3600" b="1">
                <a:solidFill>
                  <a:srgbClr val="0070C0"/>
                </a:solidFill>
                <a:latin typeface="Optima" panose="02000503060000020004" pitchFamily="2" charset="0"/>
                <a:ea typeface="ＭＳ 明朝" panose="02020609040205080304" pitchFamily="49" charset="-128"/>
              </a:rPr>
              <a:t>s</a:t>
            </a:r>
          </a:p>
          <a:p>
            <a:pPr algn="ctr" eaLnBrk="1" hangingPunct="1">
              <a:spcBef>
                <a:spcPct val="0"/>
              </a:spcBef>
              <a:buFontTx/>
              <a:buNone/>
            </a:pPr>
            <a:r>
              <a:rPr lang="en-US" altLang="en-US" sz="3600" b="1">
                <a:solidFill>
                  <a:srgbClr val="0070C0"/>
                </a:solidFill>
                <a:latin typeface="Optima" panose="02000503060000020004" pitchFamily="2" charset="0"/>
                <a:ea typeface="ＭＳ 明朝" panose="02020609040205080304" pitchFamily="49" charset="-128"/>
              </a:rPr>
              <a:t>guidelines</a:t>
            </a:r>
          </a:p>
        </p:txBody>
      </p:sp>
      <p:grpSp>
        <p:nvGrpSpPr>
          <p:cNvPr id="25602" name="Group 8">
            <a:extLst>
              <a:ext uri="{FF2B5EF4-FFF2-40B4-BE49-F238E27FC236}">
                <a16:creationId xmlns:a16="http://schemas.microsoft.com/office/drawing/2014/main" id="{BFF14751-EB5C-5A44-9D12-13637AD5DE7E}"/>
              </a:ext>
            </a:extLst>
          </p:cNvPr>
          <p:cNvGrpSpPr>
            <a:grpSpLocks/>
          </p:cNvGrpSpPr>
          <p:nvPr/>
        </p:nvGrpSpPr>
        <p:grpSpPr bwMode="auto">
          <a:xfrm>
            <a:off x="1128713" y="0"/>
            <a:ext cx="6773862" cy="2022475"/>
            <a:chOff x="0" y="0"/>
            <a:chExt cx="9144000" cy="2762588"/>
          </a:xfrm>
        </p:grpSpPr>
        <p:grpSp>
          <p:nvGrpSpPr>
            <p:cNvPr id="25604" name="Group 1">
              <a:extLst>
                <a:ext uri="{FF2B5EF4-FFF2-40B4-BE49-F238E27FC236}">
                  <a16:creationId xmlns:a16="http://schemas.microsoft.com/office/drawing/2014/main" id="{43E6EC9A-A887-B241-A9A4-227F5184B3C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5A31247A-A6AE-3743-BED6-5EACC833800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5607" name="Picture 12" descr="High-Rez-OWL-Logo.png">
                <a:extLst>
                  <a:ext uri="{FF2B5EF4-FFF2-40B4-BE49-F238E27FC236}">
                    <a16:creationId xmlns:a16="http://schemas.microsoft.com/office/drawing/2014/main" id="{0379546B-A9DB-6040-86DF-5D04194976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5" name="TextBox 10">
              <a:extLst>
                <a:ext uri="{FF2B5EF4-FFF2-40B4-BE49-F238E27FC236}">
                  <a16:creationId xmlns:a16="http://schemas.microsoft.com/office/drawing/2014/main" id="{75DD1BD3-FFF8-3141-ADED-F707345C32E4}"/>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Your Instructor Knows Best</a:t>
              </a:r>
            </a:p>
          </p:txBody>
        </p:sp>
      </p:grpSp>
      <p:pic>
        <p:nvPicPr>
          <p:cNvPr id="25603" name="Picture 2" descr="C:\Users\Arielle\AppData\Local\Microsoft\Windows\Temporary Internet Files\Content.IE5\TBRI41YC\MC900442128[1].png">
            <a:extLst>
              <a:ext uri="{FF2B5EF4-FFF2-40B4-BE49-F238E27FC236}">
                <a16:creationId xmlns:a16="http://schemas.microsoft.com/office/drawing/2014/main" id="{49F5B3AD-E3FF-E443-916F-470601544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4446588"/>
            <a:ext cx="2332038"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5">
            <a:extLst>
              <a:ext uri="{FF2B5EF4-FFF2-40B4-BE49-F238E27FC236}">
                <a16:creationId xmlns:a16="http://schemas.microsoft.com/office/drawing/2014/main" id="{13816358-D60F-4945-9D37-D05508F939F9}"/>
              </a:ext>
            </a:extLst>
          </p:cNvPr>
          <p:cNvSpPr txBox="1">
            <a:spLocks noChangeArrowheads="1"/>
          </p:cNvSpPr>
          <p:nvPr/>
        </p:nvSpPr>
        <p:spPr bwMode="auto">
          <a:xfrm>
            <a:off x="636588" y="2325688"/>
            <a:ext cx="78708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693738" indent="-236538">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ea typeface="ヒラギノ角ゴ Pro W3" panose="020B0300000000000000" pitchFamily="34" charset="-128"/>
              </a:rPr>
              <a:t>An MLA Style paper should:</a:t>
            </a: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Be typed on white 8.5</a:t>
            </a:r>
            <a:r>
              <a:rPr lang="en-US" altLang="ja-JP" sz="2400">
                <a:latin typeface="Optima" panose="02000503060000020004" pitchFamily="2" charset="0"/>
                <a:ea typeface="ヒラギノ角ゴ Pro W3" panose="020B0300000000000000" pitchFamily="34" charset="-128"/>
              </a:rPr>
              <a:t>“ x 11“ paper</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Double-space everything</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Use 12 pt. Times New Roman (or similar) font </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Leave only one space after punctuation</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Set all margins to 1 inch on all sides</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Indent the first line of paragraphs one half-inch</a:t>
            </a:r>
          </a:p>
        </p:txBody>
      </p:sp>
      <p:grpSp>
        <p:nvGrpSpPr>
          <p:cNvPr id="27650" name="Group 8">
            <a:extLst>
              <a:ext uri="{FF2B5EF4-FFF2-40B4-BE49-F238E27FC236}">
                <a16:creationId xmlns:a16="http://schemas.microsoft.com/office/drawing/2014/main" id="{D1549A8F-5F67-DD44-8DE5-550880046A38}"/>
              </a:ext>
            </a:extLst>
          </p:cNvPr>
          <p:cNvGrpSpPr>
            <a:grpSpLocks/>
          </p:cNvGrpSpPr>
          <p:nvPr/>
        </p:nvGrpSpPr>
        <p:grpSpPr bwMode="auto">
          <a:xfrm>
            <a:off x="1128713" y="0"/>
            <a:ext cx="6773862" cy="2022475"/>
            <a:chOff x="0" y="0"/>
            <a:chExt cx="9144000" cy="2762588"/>
          </a:xfrm>
        </p:grpSpPr>
        <p:grpSp>
          <p:nvGrpSpPr>
            <p:cNvPr id="27652" name="Group 1">
              <a:extLst>
                <a:ext uri="{FF2B5EF4-FFF2-40B4-BE49-F238E27FC236}">
                  <a16:creationId xmlns:a16="http://schemas.microsoft.com/office/drawing/2014/main" id="{BDE3D6EA-BA7C-5E4C-AE75-D670FA3B34F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289FA173-7388-B045-A550-0CDF20BB671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7655" name="Picture 12" descr="High-Rez-OWL-Logo.png">
                <a:extLst>
                  <a:ext uri="{FF2B5EF4-FFF2-40B4-BE49-F238E27FC236}">
                    <a16:creationId xmlns:a16="http://schemas.microsoft.com/office/drawing/2014/main" id="{16A1533A-892A-514B-99AF-F7C1ADF839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10">
              <a:extLst>
                <a:ext uri="{FF2B5EF4-FFF2-40B4-BE49-F238E27FC236}">
                  <a16:creationId xmlns:a16="http://schemas.microsoft.com/office/drawing/2014/main" id="{2F838E52-B97A-304D-BB12-432AB94A3D91}"/>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 General Guidelines</a:t>
              </a:r>
            </a:p>
          </p:txBody>
        </p:sp>
      </p:grpSp>
      <p:pic>
        <p:nvPicPr>
          <p:cNvPr id="27651" name="Picture 2" descr="C:\Users\Arielle\AppData\Local\Microsoft\Windows\Temporary Internet Files\Content.IE5\1ASONVVG\MC900442166[1].png">
            <a:extLst>
              <a:ext uri="{FF2B5EF4-FFF2-40B4-BE49-F238E27FC236}">
                <a16:creationId xmlns:a16="http://schemas.microsoft.com/office/drawing/2014/main" id="{4E1D22D4-3000-FC4A-B987-E067C20DF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200" y="1676400"/>
            <a:ext cx="23399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1FB55F-2D0E-3B4E-AE3A-CA221FDE50A1}"/>
              </a:ext>
            </a:extLst>
          </p:cNvPr>
          <p:cNvSpPr txBox="1"/>
          <p:nvPr/>
        </p:nvSpPr>
        <p:spPr>
          <a:xfrm>
            <a:off x="944563" y="2146060"/>
            <a:ext cx="7254875" cy="4467057"/>
          </a:xfrm>
          <a:prstGeom prst="rect">
            <a:avLst/>
          </a:prstGeom>
          <a:noFill/>
        </p:spPr>
        <p:txBody>
          <a:bodyPr anchor="t">
            <a:spAutoFit/>
          </a:bodyPr>
          <a:lstStyle/>
          <a:p>
            <a:pPr marL="342900" indent="-342900" eaLnBrk="1" fontAlgn="auto" hangingPunct="1">
              <a:lnSpc>
                <a:spcPct val="150000"/>
              </a:lnSpc>
              <a:spcBef>
                <a:spcPts val="0"/>
              </a:spcBef>
              <a:spcAft>
                <a:spcPts val="0"/>
              </a:spcAft>
              <a:defRPr/>
            </a:pPr>
            <a:r>
              <a:rPr lang="en-US" altLang="en-US" sz="2400" b="1">
                <a:latin typeface="Optima"/>
                <a:ea typeface="ヒラギノ角ゴ Pro W3" charset="-128"/>
              </a:rPr>
              <a:t>An MLA Style paper should:</a:t>
            </a:r>
            <a:endParaRPr lang="en-US" sz="2400">
              <a:latin typeface="Optima"/>
              <a:ea typeface="ＭＳ Ｐゴシック" charset="0"/>
              <a:cs typeface="ＭＳ Ｐゴシック" charset="0"/>
            </a:endParaRPr>
          </a:p>
          <a:p>
            <a:pPr marL="236538" indent="-236538" eaLnBrk="1" fontAlgn="auto" hangingPunct="1">
              <a:lnSpc>
                <a:spcPct val="150000"/>
              </a:lnSpc>
              <a:spcBef>
                <a:spcPts val="0"/>
              </a:spcBef>
              <a:spcAft>
                <a:spcPts val="0"/>
              </a:spcAft>
              <a:buFont typeface="Arial" pitchFamily="34" charset="0"/>
              <a:buChar char="•"/>
              <a:defRPr/>
            </a:pPr>
            <a:r>
              <a:rPr lang="en-US" sz="2400">
                <a:latin typeface="Optima"/>
                <a:ea typeface="ＭＳ Ｐゴシック" charset="0"/>
                <a:cs typeface="ＭＳ Ｐゴシック" charset="0"/>
              </a:rPr>
              <a:t>Have a header with page numbers located in the upper right-hand corner</a:t>
            </a:r>
          </a:p>
          <a:p>
            <a:pPr marL="342900" indent="-342900" eaLnBrk="1" fontAlgn="auto" hangingPunct="1">
              <a:lnSpc>
                <a:spcPct val="150000"/>
              </a:lnSpc>
              <a:spcBef>
                <a:spcPts val="0"/>
              </a:spcBef>
              <a:spcAft>
                <a:spcPts val="0"/>
              </a:spcAft>
              <a:buFont typeface="Arial" pitchFamily="34" charset="0"/>
              <a:buChar char="•"/>
              <a:defRPr/>
            </a:pPr>
            <a:r>
              <a:rPr lang="en-US" sz="2400">
                <a:latin typeface="Optima"/>
                <a:ea typeface="ＭＳ Ｐゴシック"/>
                <a:cs typeface="ＭＳ Ｐゴシック" charset="0"/>
              </a:rPr>
              <a:t>Use italics for titles of container works (e.g., books) and quotation marks for sources within containers (e.g., chapters within books)</a:t>
            </a:r>
            <a:endParaRPr lang="en-US" sz="2400">
              <a:latin typeface="Optima"/>
              <a:ea typeface="ＭＳ Ｐゴシック" charset="0"/>
              <a:cs typeface="ＭＳ Ｐゴシック" charset="0"/>
            </a:endParaRPr>
          </a:p>
          <a:p>
            <a:pPr marL="236538" indent="-236538" eaLnBrk="1" fontAlgn="auto" hangingPunct="1">
              <a:lnSpc>
                <a:spcPct val="150000"/>
              </a:lnSpc>
              <a:spcBef>
                <a:spcPts val="0"/>
              </a:spcBef>
              <a:spcAft>
                <a:spcPts val="0"/>
              </a:spcAft>
              <a:buFont typeface="Arial" pitchFamily="34" charset="0"/>
              <a:buChar char="•"/>
              <a:defRPr/>
            </a:pPr>
            <a:r>
              <a:rPr lang="en-US" sz="2400">
                <a:latin typeface="Optima"/>
                <a:ea typeface="ＭＳ Ｐゴシック" charset="0"/>
                <a:cs typeface="ＭＳ Ｐゴシック" charset="0"/>
              </a:rPr>
              <a:t>Place endnotes on a separate page before the list of works cited</a:t>
            </a:r>
          </a:p>
        </p:txBody>
      </p:sp>
      <p:grpSp>
        <p:nvGrpSpPr>
          <p:cNvPr id="29698" name="Group 8">
            <a:extLst>
              <a:ext uri="{FF2B5EF4-FFF2-40B4-BE49-F238E27FC236}">
                <a16:creationId xmlns:a16="http://schemas.microsoft.com/office/drawing/2014/main" id="{0E54DB0A-5AAD-6444-98EC-D54B607BAE24}"/>
              </a:ext>
            </a:extLst>
          </p:cNvPr>
          <p:cNvGrpSpPr>
            <a:grpSpLocks/>
          </p:cNvGrpSpPr>
          <p:nvPr/>
        </p:nvGrpSpPr>
        <p:grpSpPr bwMode="auto">
          <a:xfrm>
            <a:off x="1128713" y="0"/>
            <a:ext cx="6773862" cy="2022475"/>
            <a:chOff x="0" y="0"/>
            <a:chExt cx="9144000" cy="2762588"/>
          </a:xfrm>
        </p:grpSpPr>
        <p:grpSp>
          <p:nvGrpSpPr>
            <p:cNvPr id="29699" name="Group 1">
              <a:extLst>
                <a:ext uri="{FF2B5EF4-FFF2-40B4-BE49-F238E27FC236}">
                  <a16:creationId xmlns:a16="http://schemas.microsoft.com/office/drawing/2014/main" id="{ECD354A7-3739-6F41-BA5C-81DFC7A2DB7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34F4286-4E11-EA48-8E75-F20857AA1C8E}"/>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9702" name="Picture 12" descr="High-Rez-OWL-Logo.png">
                <a:extLst>
                  <a:ext uri="{FF2B5EF4-FFF2-40B4-BE49-F238E27FC236}">
                    <a16:creationId xmlns:a16="http://schemas.microsoft.com/office/drawing/2014/main" id="{4558C78E-9EC7-1F44-BB92-D9D3FE3CC6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0" name="TextBox 10">
              <a:extLst>
                <a:ext uri="{FF2B5EF4-FFF2-40B4-BE49-F238E27FC236}">
                  <a16:creationId xmlns:a16="http://schemas.microsoft.com/office/drawing/2014/main" id="{06F63275-D313-CB4B-A657-1A2444731B81}"/>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 General Guidelines (cont.)</a:t>
              </a: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5">
            <a:extLst>
              <a:ext uri="{FF2B5EF4-FFF2-40B4-BE49-F238E27FC236}">
                <a16:creationId xmlns:a16="http://schemas.microsoft.com/office/drawing/2014/main" id="{A90B7CB7-FB8D-1343-93AA-DB902F0F7B88}"/>
              </a:ext>
            </a:extLst>
          </p:cNvPr>
          <p:cNvSpPr txBox="1">
            <a:spLocks noChangeArrowheads="1"/>
          </p:cNvSpPr>
          <p:nvPr/>
        </p:nvSpPr>
        <p:spPr bwMode="auto">
          <a:xfrm>
            <a:off x="520700" y="2022475"/>
            <a:ext cx="8102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200" b="1">
                <a:solidFill>
                  <a:srgbClr val="0070C0"/>
                </a:solidFill>
                <a:latin typeface="Optima" panose="02000503060000020004" pitchFamily="2" charset="0"/>
              </a:rPr>
              <a:t>The first page of an MLA Style paper will:</a:t>
            </a:r>
          </a:p>
          <a:p>
            <a:pPr eaLnBrk="1" hangingPunct="1">
              <a:lnSpc>
                <a:spcPct val="150000"/>
              </a:lnSpc>
              <a:spcBef>
                <a:spcPct val="0"/>
              </a:spcBef>
            </a:pPr>
            <a:r>
              <a:rPr lang="en-US" altLang="en-US" sz="2000">
                <a:latin typeface="Optima" panose="02000503060000020004" pitchFamily="2" charset="0"/>
              </a:rPr>
              <a:t>Have </a:t>
            </a:r>
            <a:r>
              <a:rPr lang="en-US" altLang="en-US" sz="2000" b="1">
                <a:latin typeface="Optima" panose="02000503060000020004" pitchFamily="2" charset="0"/>
              </a:rPr>
              <a:t>no title page</a:t>
            </a:r>
          </a:p>
          <a:p>
            <a:pPr eaLnBrk="1" hangingPunct="1">
              <a:lnSpc>
                <a:spcPct val="150000"/>
              </a:lnSpc>
              <a:spcBef>
                <a:spcPct val="0"/>
              </a:spcBef>
            </a:pPr>
            <a:r>
              <a:rPr lang="en-US" altLang="en-US" sz="2000" b="1">
                <a:latin typeface="Optima" panose="02000503060000020004" pitchFamily="2" charset="0"/>
              </a:rPr>
              <a:t>Double space </a:t>
            </a:r>
            <a:r>
              <a:rPr lang="en-US" altLang="en-US" sz="2000">
                <a:latin typeface="Optima" panose="02000503060000020004" pitchFamily="2" charset="0"/>
              </a:rPr>
              <a:t>everything</a:t>
            </a:r>
          </a:p>
          <a:p>
            <a:pPr eaLnBrk="1" hangingPunct="1">
              <a:lnSpc>
                <a:spcPct val="150000"/>
              </a:lnSpc>
              <a:spcBef>
                <a:spcPct val="0"/>
              </a:spcBef>
            </a:pPr>
            <a:r>
              <a:rPr lang="en-US" altLang="en-US" sz="2000" b="1">
                <a:latin typeface="Optima" panose="02000503060000020004" pitchFamily="2" charset="0"/>
              </a:rPr>
              <a:t>List your name, your instructor's name, the course, and date </a:t>
            </a:r>
            <a:r>
              <a:rPr lang="en-US" altLang="en-US" sz="2000">
                <a:latin typeface="Optima" panose="02000503060000020004" pitchFamily="2" charset="0"/>
              </a:rPr>
              <a:t>in the </a:t>
            </a:r>
            <a:r>
              <a:rPr lang="en-US" altLang="en-US" sz="2000" b="1">
                <a:latin typeface="Optima" panose="02000503060000020004" pitchFamily="2" charset="0"/>
              </a:rPr>
              <a:t>upper left-hand corner</a:t>
            </a:r>
          </a:p>
          <a:p>
            <a:pPr eaLnBrk="1" hangingPunct="1">
              <a:lnSpc>
                <a:spcPct val="150000"/>
              </a:lnSpc>
              <a:spcBef>
                <a:spcPct val="0"/>
              </a:spcBef>
            </a:pPr>
            <a:r>
              <a:rPr lang="en-US" altLang="en-US" sz="2000" b="1">
                <a:latin typeface="Optima" panose="02000503060000020004" pitchFamily="2" charset="0"/>
              </a:rPr>
              <a:t>Center the paper title </a:t>
            </a:r>
            <a:r>
              <a:rPr lang="en-US" altLang="en-US" sz="2000">
                <a:latin typeface="Optima" panose="02000503060000020004" pitchFamily="2" charset="0"/>
              </a:rPr>
              <a:t>(use standard caps but no underlining, italics, quote marks, or bold typeface)</a:t>
            </a:r>
          </a:p>
          <a:p>
            <a:pPr eaLnBrk="1" hangingPunct="1">
              <a:lnSpc>
                <a:spcPct val="150000"/>
              </a:lnSpc>
              <a:spcBef>
                <a:spcPct val="0"/>
              </a:spcBef>
            </a:pPr>
            <a:r>
              <a:rPr lang="en-US" altLang="en-US" sz="2000" b="1">
                <a:latin typeface="Optima" panose="02000503060000020004" pitchFamily="2" charset="0"/>
              </a:rPr>
              <a:t>Create a header </a:t>
            </a:r>
            <a:r>
              <a:rPr lang="en-US" altLang="en-US" sz="2000">
                <a:latin typeface="Optima" panose="02000503060000020004" pitchFamily="2" charset="0"/>
              </a:rPr>
              <a:t>in the upper right corner at half inch from the top and one inch from the right of the page (list </a:t>
            </a:r>
            <a:r>
              <a:rPr lang="en-US" altLang="en-US" sz="2000" b="1">
                <a:latin typeface="Optima" panose="02000503060000020004" pitchFamily="2" charset="0"/>
              </a:rPr>
              <a:t>your last name and page number </a:t>
            </a:r>
            <a:r>
              <a:rPr lang="en-US" altLang="en-US" sz="2000">
                <a:latin typeface="Optima" panose="02000503060000020004" pitchFamily="2" charset="0"/>
              </a:rPr>
              <a:t>here)</a:t>
            </a:r>
          </a:p>
        </p:txBody>
      </p:sp>
      <p:grpSp>
        <p:nvGrpSpPr>
          <p:cNvPr id="31746" name="Group 8">
            <a:extLst>
              <a:ext uri="{FF2B5EF4-FFF2-40B4-BE49-F238E27FC236}">
                <a16:creationId xmlns:a16="http://schemas.microsoft.com/office/drawing/2014/main" id="{9C6CD3CB-E0D0-D141-BEB3-50B93FB65119}"/>
              </a:ext>
            </a:extLst>
          </p:cNvPr>
          <p:cNvGrpSpPr>
            <a:grpSpLocks/>
          </p:cNvGrpSpPr>
          <p:nvPr/>
        </p:nvGrpSpPr>
        <p:grpSpPr bwMode="auto">
          <a:xfrm>
            <a:off x="1128713" y="0"/>
            <a:ext cx="6773862" cy="2022475"/>
            <a:chOff x="0" y="0"/>
            <a:chExt cx="9144000" cy="2762588"/>
          </a:xfrm>
        </p:grpSpPr>
        <p:grpSp>
          <p:nvGrpSpPr>
            <p:cNvPr id="31747" name="Group 1">
              <a:extLst>
                <a:ext uri="{FF2B5EF4-FFF2-40B4-BE49-F238E27FC236}">
                  <a16:creationId xmlns:a16="http://schemas.microsoft.com/office/drawing/2014/main" id="{3E5E876E-33D2-A846-A0A4-31A51E301581}"/>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5F49EF53-C1E5-BE43-89D9-2B6C188F5D8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1750" name="Picture 12" descr="High-Rez-OWL-Logo.png">
                <a:extLst>
                  <a:ext uri="{FF2B5EF4-FFF2-40B4-BE49-F238E27FC236}">
                    <a16:creationId xmlns:a16="http://schemas.microsoft.com/office/drawing/2014/main" id="{B9979D54-2914-D544-B8E5-8B075DAA02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8" name="TextBox 10">
              <a:extLst>
                <a:ext uri="{FF2B5EF4-FFF2-40B4-BE49-F238E27FC236}">
                  <a16:creationId xmlns:a16="http://schemas.microsoft.com/office/drawing/2014/main" id="{CE396DE1-D99E-7847-984A-6F0E531DC33F}"/>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the 1</a:t>
              </a:r>
              <a:r>
                <a:rPr lang="en-US" altLang="en-US" sz="2400" baseline="30000"/>
                <a:t>st</a:t>
              </a:r>
              <a:r>
                <a:rPr lang="en-US" altLang="en-US" sz="2400"/>
                <a:t> Page</a:t>
              </a:r>
            </a:p>
          </p:txBody>
        </p:sp>
      </p:grpSp>
    </p:spTree>
  </p:cSld>
  <p:clrMapOvr>
    <a:masterClrMapping/>
  </p:clrMapOvr>
  <p:transition/>
</p:sld>
</file>

<file path=ppt/theme/theme1.xml><?xml version="1.0" encoding="utf-8"?>
<a:theme xmlns:a="http://schemas.openxmlformats.org/drawingml/2006/main" name="OWLCLEA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OWLCLEANTTemplate</Template>
  <TotalTime>26</TotalTime>
  <Words>6355</Words>
  <Application>Microsoft Macintosh PowerPoint</Application>
  <PresentationFormat>On-screen Show (4:3)</PresentationFormat>
  <Paragraphs>525</Paragraphs>
  <Slides>43</Slides>
  <Notes>42</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43</vt:i4>
      </vt:variant>
      <vt:variant>
        <vt:lpstr>Custom Shows</vt:lpstr>
      </vt:variant>
      <vt:variant>
        <vt:i4>1</vt:i4>
      </vt:variant>
    </vt:vector>
  </HeadingPairs>
  <TitlesOfParts>
    <vt:vector size="50" baseType="lpstr">
      <vt:lpstr>Arial</vt:lpstr>
      <vt:lpstr>Book Antiqua</vt:lpstr>
      <vt:lpstr>Calibri</vt:lpstr>
      <vt:lpstr>Optima</vt:lpstr>
      <vt:lpstr>Verdana</vt:lpstr>
      <vt:lpstr>OWLCLEANTTemplate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Microsoft Office User</cp:lastModifiedBy>
  <cp:revision>13</cp:revision>
  <dcterms:created xsi:type="dcterms:W3CDTF">2014-01-02T02:56:53Z</dcterms:created>
  <dcterms:modified xsi:type="dcterms:W3CDTF">2019-11-18T18:59:12Z</dcterms:modified>
</cp:coreProperties>
</file>